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_rels/slide1.xml.rels" ContentType="application/vnd.openxmlformats-package.relationships+xml"/>
  <Override PartName="/ppt/slides/_rels/slide22.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presProps.xml" ContentType="application/vnd.openxmlformats-officedocument.presentationml.presProps+xml"/>
  <Override PartName="/ppt/media/image1.wmf" ContentType="image/x-wmf"/>
  <Override PartName="/ppt/media/image2.png" ContentType="image/pn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9606A707-5B01-4CCF-A57B-54C4F983CD99}" type="slidenum">
              <a:t>&lt;#&gt;</a:t>
            </a:fld>
          </a:p>
        </p:txBody>
      </p:sp>
      <p:sp>
        <p:nvSpPr>
          <p:cNvPr id="4" name="PlaceHolder 3"/>
          <p:cNvSpPr>
            <a:spLocks noGrp="1"/>
          </p:cNvSpPr>
          <p:nvPr>
            <p:ph type="dt" idx="1"/>
          </p:nvPr>
        </p:nvSpPr>
        <p:spPr/>
        <p:txBody>
          <a:bodyPr/>
          <a:p>
            <a:r>
              <a:rPr lang="fr-F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27"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28"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6E41267-B122-4280-A1FE-6424480C8D32}" type="slidenum">
              <a:t>&lt;#&gt;</a:t>
            </a:fld>
          </a:p>
        </p:txBody>
      </p:sp>
      <p:sp>
        <p:nvSpPr>
          <p:cNvPr id="7" name="PlaceHolder 6"/>
          <p:cNvSpPr>
            <a:spLocks noGrp="1"/>
          </p:cNvSpPr>
          <p:nvPr>
            <p:ph type="dt" idx="1"/>
          </p:nvPr>
        </p:nvSpPr>
        <p:spPr/>
        <p:txBody>
          <a:bodyPr/>
          <a:p>
            <a:r>
              <a:rPr lang="fr-F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0"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2"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3"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B1A9265D-78DD-4E46-9046-9B437FE221DA}" type="slidenum">
              <a:t>&lt;#&gt;</a:t>
            </a:fld>
          </a:p>
        </p:txBody>
      </p:sp>
      <p:sp>
        <p:nvSpPr>
          <p:cNvPr id="9" name="PlaceHolder 8"/>
          <p:cNvSpPr>
            <a:spLocks noGrp="1"/>
          </p:cNvSpPr>
          <p:nvPr>
            <p:ph type="dt" idx="1"/>
          </p:nvPr>
        </p:nvSpPr>
        <p:spPr/>
        <p:txBody>
          <a:bodyPr/>
          <a:p>
            <a:r>
              <a:rPr lang="fr-F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5"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6"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7"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8"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39"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40"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CCA2D5B4-F1AD-4D86-9B87-EA18B8C5E791}" type="slidenum">
              <a:t>&lt;#&gt;</a:t>
            </a:fld>
          </a:p>
        </p:txBody>
      </p:sp>
      <p:sp>
        <p:nvSpPr>
          <p:cNvPr id="11" name="PlaceHolder 10"/>
          <p:cNvSpPr>
            <a:spLocks noGrp="1"/>
          </p:cNvSpPr>
          <p:nvPr>
            <p:ph type="dt" idx="1"/>
          </p:nvPr>
        </p:nvSpPr>
        <p:spPr/>
        <p:txBody>
          <a:bodyPr/>
          <a:p>
            <a:r>
              <a:rPr lang="fr-F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5381CF5C-080C-401C-99CE-2D3CABFD81AC}" type="slidenum">
              <a:t>&lt;#&gt;</a:t>
            </a:fld>
          </a:p>
        </p:txBody>
      </p:sp>
      <p:sp>
        <p:nvSpPr>
          <p:cNvPr id="4" name="PlaceHolder 3"/>
          <p:cNvSpPr>
            <a:spLocks noGrp="1"/>
          </p:cNvSpPr>
          <p:nvPr>
            <p:ph type="dt" idx="4"/>
          </p:nvPr>
        </p:nvSpPr>
        <p:spPr/>
        <p:txBody>
          <a:bodyPr/>
          <a:p>
            <a:r>
              <a:rPr lang="fr-F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3CA9D2BD-F0D9-4C13-A21C-1B4D3EA87FB8}"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49"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51427386-A8DE-4918-9D7B-10A587401FA0}" type="slidenum">
              <a:t>&lt;#&gt;</a:t>
            </a:fld>
          </a:p>
        </p:txBody>
      </p:sp>
      <p:sp>
        <p:nvSpPr>
          <p:cNvPr id="6" name="PlaceHolder 5"/>
          <p:cNvSpPr>
            <a:spLocks noGrp="1"/>
          </p:cNvSpPr>
          <p:nvPr>
            <p:ph type="dt" idx="4"/>
          </p:nvPr>
        </p:nvSpPr>
        <p:spPr/>
        <p:txBody>
          <a:bodyPr/>
          <a:p>
            <a:r>
              <a:rPr lang="fr-F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51"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2"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B4F37E6B-03F0-42C2-AA91-7FABB889387C}"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A5E7E62B-7D0F-41A4-8738-071F25CE6ECF}"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C8EEEFAC-9571-4C5F-86DE-CE08254F7C53}" type="slidenum">
              <a:t>&lt;#&gt;</a:t>
            </a:fld>
          </a:p>
        </p:txBody>
      </p:sp>
      <p:sp>
        <p:nvSpPr>
          <p:cNvPr id="5" name="PlaceHolder 4"/>
          <p:cNvSpPr>
            <a:spLocks noGrp="1"/>
          </p:cNvSpPr>
          <p:nvPr>
            <p:ph type="dt" idx="4"/>
          </p:nvPr>
        </p:nvSpPr>
        <p:spPr/>
        <p:txBody>
          <a:bodyPr/>
          <a:p>
            <a:r>
              <a:rPr lang="fr-F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56"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7"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8"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222891EF-0582-4FBD-96AA-33B036DD8237}"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A542EA0-CC39-472A-A65E-FD7D5AACFD0B}" type="slidenum">
              <a:t>&lt;#&gt;</a:t>
            </a:fld>
          </a:p>
        </p:txBody>
      </p:sp>
      <p:sp>
        <p:nvSpPr>
          <p:cNvPr id="6" name="PlaceHolder 5"/>
          <p:cNvSpPr>
            <a:spLocks noGrp="1"/>
          </p:cNvSpPr>
          <p:nvPr>
            <p:ph type="dt" idx="1"/>
          </p:nvPr>
        </p:nvSpPr>
        <p:spPr/>
        <p:txBody>
          <a:bodyPr/>
          <a:p>
            <a:r>
              <a:rPr lang="fr-F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1"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2"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BFDC048C-557C-4F77-BE0B-9D2DADE1C3E7}"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4"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5"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6"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533C7EBB-008C-45BA-A84A-A3A5E1C1BDB0}" type="slidenum">
              <a:t>&lt;#&gt;</a:t>
            </a:fld>
          </a:p>
        </p:txBody>
      </p:sp>
      <p:sp>
        <p:nvSpPr>
          <p:cNvPr id="8" name="PlaceHolder 7"/>
          <p:cNvSpPr>
            <a:spLocks noGrp="1"/>
          </p:cNvSpPr>
          <p:nvPr>
            <p:ph type="dt" idx="4"/>
          </p:nvPr>
        </p:nvSpPr>
        <p:spPr/>
        <p:txBody>
          <a:bodyPr/>
          <a:p>
            <a:r>
              <a:rPr lang="fr-F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68" name="PlaceHolder 2"/>
          <p:cNvSpPr>
            <a:spLocks noGrp="1"/>
          </p:cNvSpPr>
          <p:nvPr>
            <p:ph/>
          </p:nvPr>
        </p:nvSpPr>
        <p:spPr>
          <a:xfrm>
            <a:off x="609480" y="160452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9" name="PlaceHolder 3"/>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8DFBFDD2-5135-4523-93C2-685000CEEBCD}" type="slidenum">
              <a:t>&lt;#&gt;</a:t>
            </a:fld>
          </a:p>
        </p:txBody>
      </p:sp>
      <p:sp>
        <p:nvSpPr>
          <p:cNvPr id="7" name="PlaceHolder 6"/>
          <p:cNvSpPr>
            <a:spLocks noGrp="1"/>
          </p:cNvSpPr>
          <p:nvPr>
            <p:ph type="dt" idx="4"/>
          </p:nvPr>
        </p:nvSpPr>
        <p:spPr/>
        <p:txBody>
          <a:bodyPr/>
          <a:p>
            <a:r>
              <a:rPr lang="fr-F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71"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2"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3"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4" name="PlaceHolder 5"/>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EB5A0949-D19F-4F61-BC3E-01C0FD3263E4}" type="slidenum">
              <a:t>&lt;#&gt;</a:t>
            </a:fld>
          </a:p>
        </p:txBody>
      </p:sp>
      <p:sp>
        <p:nvSpPr>
          <p:cNvPr id="9" name="PlaceHolder 8"/>
          <p:cNvSpPr>
            <a:spLocks noGrp="1"/>
          </p:cNvSpPr>
          <p:nvPr>
            <p:ph type="dt" idx="4"/>
          </p:nvPr>
        </p:nvSpPr>
        <p:spPr/>
        <p:txBody>
          <a:bodyPr/>
          <a:p>
            <a:r>
              <a:rPr lang="fr-F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76" name="PlaceHolder 2"/>
          <p:cNvSpPr>
            <a:spLocks noGrp="1"/>
          </p:cNvSpPr>
          <p:nvPr>
            <p:ph/>
          </p:nvPr>
        </p:nvSpPr>
        <p:spPr>
          <a:xfrm>
            <a:off x="60948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7" name="PlaceHolder 3"/>
          <p:cNvSpPr>
            <a:spLocks noGrp="1"/>
          </p:cNvSpPr>
          <p:nvPr>
            <p:ph/>
          </p:nvPr>
        </p:nvSpPr>
        <p:spPr>
          <a:xfrm>
            <a:off x="431964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8" name="PlaceHolder 4"/>
          <p:cNvSpPr>
            <a:spLocks noGrp="1"/>
          </p:cNvSpPr>
          <p:nvPr>
            <p:ph/>
          </p:nvPr>
        </p:nvSpPr>
        <p:spPr>
          <a:xfrm>
            <a:off x="8029800" y="160452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79" name="PlaceHolder 5"/>
          <p:cNvSpPr>
            <a:spLocks noGrp="1"/>
          </p:cNvSpPr>
          <p:nvPr>
            <p:ph/>
          </p:nvPr>
        </p:nvSpPr>
        <p:spPr>
          <a:xfrm>
            <a:off x="60948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80" name="PlaceHolder 6"/>
          <p:cNvSpPr>
            <a:spLocks noGrp="1"/>
          </p:cNvSpPr>
          <p:nvPr>
            <p:ph/>
          </p:nvPr>
        </p:nvSpPr>
        <p:spPr>
          <a:xfrm>
            <a:off x="431964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81" name="PlaceHolder 7"/>
          <p:cNvSpPr>
            <a:spLocks noGrp="1"/>
          </p:cNvSpPr>
          <p:nvPr>
            <p:ph/>
          </p:nvPr>
        </p:nvSpPr>
        <p:spPr>
          <a:xfrm>
            <a:off x="8029800" y="3682080"/>
            <a:ext cx="35330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4B9C0024-96AE-4D76-89B7-5C3748C2722C}" type="slidenum">
              <a:t>&lt;#&gt;</a:t>
            </a:fld>
          </a:p>
        </p:txBody>
      </p:sp>
      <p:sp>
        <p:nvSpPr>
          <p:cNvPr id="11" name="PlaceHolder 10"/>
          <p:cNvSpPr>
            <a:spLocks noGrp="1"/>
          </p:cNvSpPr>
          <p:nvPr>
            <p:ph type="dt" idx="4"/>
          </p:nvPr>
        </p:nvSpPr>
        <p:spPr/>
        <p:txBody>
          <a:bodyPr/>
          <a:p>
            <a:r>
              <a:rPr lang="fr-F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8" name="PlaceHolder 2"/>
          <p:cNvSpPr>
            <a:spLocks noGrp="1"/>
          </p:cNvSpPr>
          <p:nvPr>
            <p:ph/>
          </p:nvPr>
        </p:nvSpPr>
        <p:spPr>
          <a:xfrm>
            <a:off x="609480" y="1604520"/>
            <a:ext cx="1097244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576FD9D-1088-40DD-AF06-41398CB16144}" type="slidenum">
              <a:t>&lt;#&gt;</a:t>
            </a:fld>
          </a:p>
        </p:txBody>
      </p:sp>
      <p:sp>
        <p:nvSpPr>
          <p:cNvPr id="6" name="PlaceHolder 5"/>
          <p:cNvSpPr>
            <a:spLocks noGrp="1"/>
          </p:cNvSpPr>
          <p:nvPr>
            <p:ph type="dt" idx="1"/>
          </p:nvPr>
        </p:nvSpPr>
        <p:spPr/>
        <p:txBody>
          <a:bodyPr/>
          <a:p>
            <a:r>
              <a:rPr lang="fr-F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0"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11"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5FD3184-799F-48D5-9752-2FF61D585E88}" type="slidenum">
              <a:t>&lt;#&gt;</a:t>
            </a:fld>
          </a:p>
        </p:txBody>
      </p:sp>
      <p:sp>
        <p:nvSpPr>
          <p:cNvPr id="7" name="PlaceHolder 6"/>
          <p:cNvSpPr>
            <a:spLocks noGrp="1"/>
          </p:cNvSpPr>
          <p:nvPr>
            <p:ph type="dt" idx="1"/>
          </p:nvPr>
        </p:nvSpPr>
        <p:spPr/>
        <p:txBody>
          <a:bodyPr/>
          <a:p>
            <a:r>
              <a:rPr lang="fr-F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F02F9E4-3C48-4579-A798-3F8207202A13}" type="slidenum">
              <a:t>&lt;#&gt;</a:t>
            </a:fld>
          </a:p>
        </p:txBody>
      </p:sp>
      <p:sp>
        <p:nvSpPr>
          <p:cNvPr id="5" name="PlaceHolder 4"/>
          <p:cNvSpPr>
            <a:spLocks noGrp="1"/>
          </p:cNvSpPr>
          <p:nvPr>
            <p:ph type="dt" idx="1"/>
          </p:nvPr>
        </p:nvSpPr>
        <p:spPr/>
        <p:txBody>
          <a:bodyPr/>
          <a:p>
            <a:r>
              <a:rPr lang="fr-F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a:noFill/>
          <a:ln w="0">
            <a:noFill/>
          </a:ln>
        </p:spPr>
        <p:txBody>
          <a:bodyPr lIns="0" rIns="0" tIns="0" bIns="0" anchor="ctr">
            <a:noAutofit/>
          </a:bodyPr>
          <a:p>
            <a:pPr algn="ctr">
              <a:buNone/>
            </a:pPr>
            <a:endParaRPr b="0" lang="fr-FR" sz="3200" spc="-1" strike="noStrike">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7987CC6A-CFA7-4635-981B-FB51476AE325}" type="slidenum">
              <a:t>&lt;#&gt;</a:t>
            </a:fld>
          </a:p>
        </p:txBody>
      </p:sp>
      <p:sp>
        <p:nvSpPr>
          <p:cNvPr id="5" name="PlaceHolder 4"/>
          <p:cNvSpPr>
            <a:spLocks noGrp="1"/>
          </p:cNvSpPr>
          <p:nvPr>
            <p:ph type="dt" idx="1"/>
          </p:nvPr>
        </p:nvSpPr>
        <p:spPr/>
        <p:txBody>
          <a:bodyPr/>
          <a:p>
            <a:r>
              <a:rPr lang="fr-F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5"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16" name="PlaceHolder 3"/>
          <p:cNvSpPr>
            <a:spLocks noGrp="1"/>
          </p:cNvSpPr>
          <p:nvPr>
            <p:ph/>
          </p:nvPr>
        </p:nvSpPr>
        <p:spPr>
          <a:xfrm>
            <a:off x="623196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17" name="PlaceHolder 4"/>
          <p:cNvSpPr>
            <a:spLocks noGrp="1"/>
          </p:cNvSpPr>
          <p:nvPr>
            <p:ph/>
          </p:nvPr>
        </p:nvSpPr>
        <p:spPr>
          <a:xfrm>
            <a:off x="60948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1FEB7D38-923F-433A-A978-03DA992D78E2}" type="slidenum">
              <a:t>&lt;#&gt;</a:t>
            </a:fld>
          </a:p>
        </p:txBody>
      </p:sp>
      <p:sp>
        <p:nvSpPr>
          <p:cNvPr id="8" name="PlaceHolder 7"/>
          <p:cNvSpPr>
            <a:spLocks noGrp="1"/>
          </p:cNvSpPr>
          <p:nvPr>
            <p:ph type="dt" idx="1"/>
          </p:nvPr>
        </p:nvSpPr>
        <p:spPr/>
        <p:txBody>
          <a:bodyPr/>
          <a:p>
            <a:r>
              <a:rPr lang="fr-F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19" name="PlaceHolder 2"/>
          <p:cNvSpPr>
            <a:spLocks noGrp="1"/>
          </p:cNvSpPr>
          <p:nvPr>
            <p:ph/>
          </p:nvPr>
        </p:nvSpPr>
        <p:spPr>
          <a:xfrm>
            <a:off x="609480" y="1604520"/>
            <a:ext cx="5354280" cy="397728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20"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21" name="PlaceHolder 4"/>
          <p:cNvSpPr>
            <a:spLocks noGrp="1"/>
          </p:cNvSpPr>
          <p:nvPr>
            <p:ph/>
          </p:nvPr>
        </p:nvSpPr>
        <p:spPr>
          <a:xfrm>
            <a:off x="6231960" y="368208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850A8A18-9DEC-4B6D-8812-6F93FDF91263}" type="slidenum">
              <a:t>&lt;#&gt;</a:t>
            </a:fld>
          </a:p>
        </p:txBody>
      </p:sp>
      <p:sp>
        <p:nvSpPr>
          <p:cNvPr id="8" name="PlaceHolder 7"/>
          <p:cNvSpPr>
            <a:spLocks noGrp="1"/>
          </p:cNvSpPr>
          <p:nvPr>
            <p:ph type="dt" idx="1"/>
          </p:nvPr>
        </p:nvSpPr>
        <p:spPr/>
        <p:txBody>
          <a:bodyPr/>
          <a:p>
            <a:r>
              <a:rPr lang="fr-F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a:noFill/>
          <a:ln w="0">
            <a:noFill/>
          </a:ln>
        </p:spPr>
        <p:txBody>
          <a:bodyPr lIns="0" rIns="0" tIns="0" bIns="0" anchor="ctr">
            <a:noAutofit/>
          </a:bodyPr>
          <a:p>
            <a:endParaRPr b="0" lang="fr-FR" sz="1800" spc="-1" strike="noStrike">
              <a:solidFill>
                <a:srgbClr val="000000"/>
              </a:solidFill>
              <a:latin typeface="Calibri"/>
            </a:endParaRPr>
          </a:p>
        </p:txBody>
      </p:sp>
      <p:sp>
        <p:nvSpPr>
          <p:cNvPr id="23" name="PlaceHolder 2"/>
          <p:cNvSpPr>
            <a:spLocks noGrp="1"/>
          </p:cNvSpPr>
          <p:nvPr>
            <p:ph/>
          </p:nvPr>
        </p:nvSpPr>
        <p:spPr>
          <a:xfrm>
            <a:off x="60948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24" name="PlaceHolder 3"/>
          <p:cNvSpPr>
            <a:spLocks noGrp="1"/>
          </p:cNvSpPr>
          <p:nvPr>
            <p:ph/>
          </p:nvPr>
        </p:nvSpPr>
        <p:spPr>
          <a:xfrm>
            <a:off x="6231960" y="1604520"/>
            <a:ext cx="535428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25" name="PlaceHolder 4"/>
          <p:cNvSpPr>
            <a:spLocks noGrp="1"/>
          </p:cNvSpPr>
          <p:nvPr>
            <p:ph/>
          </p:nvPr>
        </p:nvSpPr>
        <p:spPr>
          <a:xfrm>
            <a:off x="609480" y="3682080"/>
            <a:ext cx="10972440" cy="1896840"/>
          </a:xfrm>
          <a:prstGeom prst="rect">
            <a:avLst/>
          </a:prstGeom>
          <a:noFill/>
          <a:ln w="0">
            <a:noFill/>
          </a:ln>
        </p:spPr>
        <p:txBody>
          <a:bodyPr lIns="0" rIns="0" tIns="0" bIns="0" anchor="t">
            <a:normAutofit/>
          </a:bodyPr>
          <a:p>
            <a:pPr>
              <a:lnSpc>
                <a:spcPct val="90000"/>
              </a:lnSpc>
              <a:spcBef>
                <a:spcPts val="1417"/>
              </a:spcBef>
              <a:buNone/>
            </a:pPr>
            <a:endParaRPr b="0" lang="fr-FR" sz="28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2F03BE05-1FBB-473C-8914-4C7DEED8B15C}" type="slidenum">
              <a:t>&lt;#&gt;</a:t>
            </a:fld>
          </a:p>
        </p:txBody>
      </p:sp>
      <p:sp>
        <p:nvSpPr>
          <p:cNvPr id="8" name="PlaceHolder 7"/>
          <p:cNvSpPr>
            <a:spLocks noGrp="1"/>
          </p:cNvSpPr>
          <p:nvPr>
            <p:ph type="dt" idx="1"/>
          </p:nvPr>
        </p:nvSpPr>
        <p:spPr/>
        <p:txBody>
          <a:bodyPr/>
          <a:p>
            <a:r>
              <a:rPr lang="fr-F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838080" y="6356520"/>
            <a:ext cx="2742840" cy="364680"/>
          </a:xfrm>
          <a:prstGeom prst="rect">
            <a:avLst/>
          </a:prstGeom>
          <a:noFill/>
          <a:ln w="0">
            <a:noFill/>
          </a:ln>
        </p:spPr>
        <p:txBody>
          <a:bodyPr anchor="ctr">
            <a:noAutofit/>
          </a:bodyPr>
          <a:lstStyle>
            <a:lvl1pPr>
              <a:lnSpc>
                <a:spcPct val="100000"/>
              </a:lnSpc>
              <a:buNone/>
              <a:defRPr b="0" lang="fr-FR" sz="1200" spc="-1" strike="noStrike">
                <a:solidFill>
                  <a:srgbClr val="8b8b8b"/>
                </a:solidFill>
                <a:latin typeface="Calibri"/>
              </a:defRPr>
            </a:lvl1pPr>
          </a:lstStyle>
          <a:p>
            <a:pPr>
              <a:lnSpc>
                <a:spcPct val="100000"/>
              </a:lnSpc>
              <a:buNone/>
            </a:pPr>
            <a:r>
              <a:rPr b="0" lang="fr-FR" sz="1200" spc="-1" strike="noStrike">
                <a:solidFill>
                  <a:srgbClr val="8b8b8b"/>
                </a:solidFill>
                <a:latin typeface="Calibri"/>
              </a:rPr>
              <a:t>&lt;date/heure&gt;</a:t>
            </a:r>
            <a:endParaRPr b="0" lang="fr-FR" sz="1200" spc="-1" strike="noStrike">
              <a:latin typeface="Times New Roman"/>
            </a:endParaRPr>
          </a:p>
        </p:txBody>
      </p:sp>
      <p:sp>
        <p:nvSpPr>
          <p:cNvPr id="1" name="PlaceHolder 2"/>
          <p:cNvSpPr>
            <a:spLocks noGrp="1"/>
          </p:cNvSpPr>
          <p:nvPr>
            <p:ph type="ftr" idx="2"/>
          </p:nvPr>
        </p:nvSpPr>
        <p:spPr>
          <a:xfrm>
            <a:off x="4038480" y="6356520"/>
            <a:ext cx="4114440" cy="364680"/>
          </a:xfrm>
          <a:prstGeom prst="rect">
            <a:avLst/>
          </a:prstGeom>
          <a:noFill/>
          <a:ln w="0">
            <a:noFill/>
          </a:ln>
        </p:spPr>
        <p:txBody>
          <a:bodyPr anchor="ctr">
            <a:noAutofit/>
          </a:bodyPr>
          <a:lstStyle>
            <a:lvl1pPr algn="ctr">
              <a:buNone/>
              <a:defRPr b="0" lang="fr-FR" sz="1400" spc="-1" strike="noStrike">
                <a:latin typeface="Times New Roman"/>
              </a:defRPr>
            </a:lvl1pPr>
          </a:lstStyle>
          <a:p>
            <a:pPr algn="ctr">
              <a:buNone/>
            </a:pPr>
            <a:r>
              <a:rPr b="0" lang="fr-FR" sz="1400" spc="-1" strike="noStrike">
                <a:latin typeface="Times New Roman"/>
              </a:rPr>
              <a:t>&lt;pied de page&gt;</a:t>
            </a:r>
            <a:endParaRPr b="0" lang="fr-FR" sz="1400" spc="-1" strike="noStrike">
              <a:latin typeface="Times New Roman"/>
            </a:endParaRPr>
          </a:p>
        </p:txBody>
      </p:sp>
      <p:sp>
        <p:nvSpPr>
          <p:cNvPr id="2" name="PlaceHolder 3"/>
          <p:cNvSpPr>
            <a:spLocks noGrp="1"/>
          </p:cNvSpPr>
          <p:nvPr>
            <p:ph type="sldNum" idx="3"/>
          </p:nvPr>
        </p:nvSpPr>
        <p:spPr>
          <a:xfrm>
            <a:off x="8610480" y="6356520"/>
            <a:ext cx="2742840" cy="364680"/>
          </a:xfrm>
          <a:prstGeom prst="rect">
            <a:avLst/>
          </a:prstGeom>
          <a:noFill/>
          <a:ln w="0">
            <a:noFill/>
          </a:ln>
        </p:spPr>
        <p:txBody>
          <a:bodyPr anchor="ctr">
            <a:noAutofit/>
          </a:bodyPr>
          <a:lstStyle>
            <a:lvl1pPr algn="r">
              <a:lnSpc>
                <a:spcPct val="100000"/>
              </a:lnSpc>
              <a:buNone/>
              <a:defRPr b="0" lang="fr-FR" sz="1200" spc="-1" strike="noStrike">
                <a:solidFill>
                  <a:srgbClr val="8b8b8b"/>
                </a:solidFill>
                <a:latin typeface="Calibri"/>
              </a:defRPr>
            </a:lvl1pPr>
          </a:lstStyle>
          <a:p>
            <a:pPr algn="r">
              <a:lnSpc>
                <a:spcPct val="100000"/>
              </a:lnSpc>
              <a:buNone/>
            </a:pPr>
            <a:fld id="{A636E314-7286-4DA3-A18D-D27F9D441217}" type="slidenum">
              <a:rPr b="0" lang="fr-FR" sz="1200" spc="-1" strike="noStrike">
                <a:solidFill>
                  <a:srgbClr val="8b8b8b"/>
                </a:solidFill>
                <a:latin typeface="Calibri"/>
              </a:rPr>
              <a:t>&lt;numéro&gt;</a:t>
            </a:fld>
            <a:endParaRPr b="0" lang="fr-FR" sz="1200" spc="-1" strike="noStrike">
              <a:latin typeface="Times New Roman"/>
            </a:endParaRPr>
          </a:p>
        </p:txBody>
      </p:sp>
      <p:sp>
        <p:nvSpPr>
          <p:cNvPr id="3" name="PlaceHolder 4"/>
          <p:cNvSpPr>
            <a:spLocks noGrp="1"/>
          </p:cNvSpPr>
          <p:nvPr>
            <p:ph type="title"/>
          </p:nvPr>
        </p:nvSpPr>
        <p:spPr>
          <a:xfrm>
            <a:off x="609480" y="273600"/>
            <a:ext cx="10972440" cy="1144800"/>
          </a:xfrm>
          <a:prstGeom prst="rect">
            <a:avLst/>
          </a:prstGeom>
          <a:noFill/>
          <a:ln w="0">
            <a:noFill/>
          </a:ln>
        </p:spPr>
        <p:txBody>
          <a:bodyPr lIns="0" rIns="0" tIns="0" bIns="0" anchor="ctr">
            <a:noAutofit/>
          </a:bodyPr>
          <a:p>
            <a:r>
              <a:rPr b="0" lang="fr-FR" sz="1800" spc="-1" strike="noStrike">
                <a:solidFill>
                  <a:srgbClr val="000000"/>
                </a:solidFill>
                <a:latin typeface="Calibri"/>
              </a:rPr>
              <a:t>Cliquez pour éditer le format du texte-titre</a:t>
            </a:r>
            <a:endParaRPr b="0" lang="fr-FR" sz="1800" spc="-1" strike="noStrike">
              <a:solidFill>
                <a:srgbClr val="000000"/>
              </a:solidFill>
              <a:latin typeface="Calibri"/>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fr-FR" sz="2800" spc="-1" strike="noStrike">
                <a:solidFill>
                  <a:srgbClr val="000000"/>
                </a:solidFill>
                <a:latin typeface="Calibri"/>
              </a:rPr>
              <a:t>Cliquez pour éditer le format du plan de texte</a:t>
            </a:r>
            <a:endParaRPr b="0" lang="fr-FR" sz="28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fr-FR" sz="2000" spc="-1" strike="noStrike">
                <a:solidFill>
                  <a:srgbClr val="000000"/>
                </a:solidFill>
                <a:latin typeface="Calibri"/>
              </a:rPr>
              <a:t>Second niveau de plan</a:t>
            </a:r>
            <a:endParaRPr b="0" lang="fr-FR" sz="2000" spc="-1" strike="noStrike">
              <a:solidFill>
                <a:srgbClr val="000000"/>
              </a:solidFill>
              <a:latin typeface="Calibri"/>
            </a:endParaRPr>
          </a:p>
          <a:p>
            <a:pPr lvl="2" marL="1296000" indent="-288000">
              <a:lnSpc>
                <a:spcPct val="90000"/>
              </a:lnSpc>
              <a:spcBef>
                <a:spcPts val="850"/>
              </a:spcBef>
              <a:buClr>
                <a:srgbClr val="000000"/>
              </a:buClr>
              <a:buSzPct val="45000"/>
              <a:buFont typeface="Wingdings" charset="2"/>
              <a:buChar char=""/>
            </a:pPr>
            <a:r>
              <a:rPr b="0" lang="fr-FR" sz="1800" spc="-1" strike="noStrike">
                <a:solidFill>
                  <a:srgbClr val="000000"/>
                </a:solidFill>
                <a:latin typeface="Calibri"/>
              </a:rPr>
              <a:t>Troisième niveau de plan</a:t>
            </a:r>
            <a:endParaRPr b="0" lang="fr-FR" sz="1800" spc="-1" strike="noStrike">
              <a:solidFill>
                <a:srgbClr val="000000"/>
              </a:solidFill>
              <a:latin typeface="Calibri"/>
            </a:endParaRPr>
          </a:p>
          <a:p>
            <a:pPr lvl="3" marL="1728000" indent="-216000">
              <a:lnSpc>
                <a:spcPct val="90000"/>
              </a:lnSpc>
              <a:spcBef>
                <a:spcPts val="567"/>
              </a:spcBef>
              <a:buClr>
                <a:srgbClr val="000000"/>
              </a:buClr>
              <a:buSzPct val="75000"/>
              <a:buFont typeface="Symbol" charset="2"/>
              <a:buChar char=""/>
            </a:pPr>
            <a:r>
              <a:rPr b="0" lang="fr-FR" sz="1800" spc="-1" strike="noStrike">
                <a:solidFill>
                  <a:srgbClr val="000000"/>
                </a:solidFill>
                <a:latin typeface="Calibri"/>
              </a:rPr>
              <a:t>Quatrième niveau de plan</a:t>
            </a:r>
            <a:endParaRPr b="0" lang="fr-FR" sz="1800" spc="-1" strike="noStrike">
              <a:solidFill>
                <a:srgbClr val="000000"/>
              </a:solidFill>
              <a:latin typeface="Calibri"/>
            </a:endParaRPr>
          </a:p>
          <a:p>
            <a:pPr lvl="4" marL="2160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Cinquième niveau de plan</a:t>
            </a:r>
            <a:endParaRPr b="0" lang="fr-FR" sz="2000" spc="-1" strike="noStrike">
              <a:solidFill>
                <a:srgbClr val="000000"/>
              </a:solidFill>
              <a:latin typeface="Calibri"/>
            </a:endParaRPr>
          </a:p>
          <a:p>
            <a:pPr lvl="5" marL="2592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Sixième niveau de plan</a:t>
            </a:r>
            <a:endParaRPr b="0" lang="fr-FR" sz="2000" spc="-1" strike="noStrike">
              <a:solidFill>
                <a:srgbClr val="000000"/>
              </a:solidFill>
              <a:latin typeface="Calibri"/>
            </a:endParaRPr>
          </a:p>
          <a:p>
            <a:pPr lvl="6" marL="3024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Septième niveau de plan</a:t>
            </a:r>
            <a:endParaRPr b="0" lang="fr-FR"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a:noFill/>
          <a:ln w="0">
            <a:noFill/>
          </a:ln>
        </p:spPr>
        <p:txBody>
          <a:bodyPr anchor="b">
            <a:noAutofit/>
          </a:bodyPr>
          <a:p>
            <a:pPr algn="ctr">
              <a:lnSpc>
                <a:spcPct val="90000"/>
              </a:lnSpc>
              <a:buNone/>
            </a:pPr>
            <a:r>
              <a:rPr b="0" lang="fr-FR" sz="6000" spc="-1" strike="noStrike">
                <a:solidFill>
                  <a:srgbClr val="000000"/>
                </a:solidFill>
                <a:latin typeface="Calibri Light"/>
              </a:rPr>
              <a:t>Modifiez le style du titre</a:t>
            </a:r>
            <a:endParaRPr b="0" lang="fr-FR" sz="6000" spc="-1" strike="noStrike">
              <a:solidFill>
                <a:srgbClr val="000000"/>
              </a:solidFill>
              <a:latin typeface="Calibri"/>
            </a:endParaRPr>
          </a:p>
        </p:txBody>
      </p:sp>
      <p:sp>
        <p:nvSpPr>
          <p:cNvPr id="42" name="PlaceHolder 2"/>
          <p:cNvSpPr>
            <a:spLocks noGrp="1"/>
          </p:cNvSpPr>
          <p:nvPr>
            <p:ph type="dt" idx="4"/>
          </p:nvPr>
        </p:nvSpPr>
        <p:spPr>
          <a:xfrm>
            <a:off x="838080" y="6356520"/>
            <a:ext cx="2742840" cy="364680"/>
          </a:xfrm>
          <a:prstGeom prst="rect">
            <a:avLst/>
          </a:prstGeom>
          <a:noFill/>
          <a:ln w="0">
            <a:noFill/>
          </a:ln>
        </p:spPr>
        <p:txBody>
          <a:bodyPr anchor="ctr">
            <a:noAutofit/>
          </a:bodyPr>
          <a:lstStyle>
            <a:lvl1pPr>
              <a:lnSpc>
                <a:spcPct val="100000"/>
              </a:lnSpc>
              <a:buNone/>
              <a:defRPr b="0" lang="fr-FR" sz="1200" spc="-1" strike="noStrike">
                <a:solidFill>
                  <a:srgbClr val="8b8b8b"/>
                </a:solidFill>
                <a:latin typeface="Calibri"/>
              </a:defRPr>
            </a:lvl1pPr>
          </a:lstStyle>
          <a:p>
            <a:pPr>
              <a:lnSpc>
                <a:spcPct val="100000"/>
              </a:lnSpc>
              <a:buNone/>
            </a:pPr>
            <a:r>
              <a:rPr b="0" lang="fr-FR" sz="1200" spc="-1" strike="noStrike">
                <a:solidFill>
                  <a:srgbClr val="8b8b8b"/>
                </a:solidFill>
                <a:latin typeface="Calibri"/>
              </a:rPr>
              <a:t>&lt;date/heure&gt;</a:t>
            </a:r>
            <a:endParaRPr b="0" lang="fr-FR" sz="1200" spc="-1" strike="noStrike">
              <a:latin typeface="Times New Roman"/>
            </a:endParaRPr>
          </a:p>
        </p:txBody>
      </p:sp>
      <p:sp>
        <p:nvSpPr>
          <p:cNvPr id="43" name="PlaceHolder 3"/>
          <p:cNvSpPr>
            <a:spLocks noGrp="1"/>
          </p:cNvSpPr>
          <p:nvPr>
            <p:ph type="ftr" idx="5"/>
          </p:nvPr>
        </p:nvSpPr>
        <p:spPr>
          <a:xfrm>
            <a:off x="4038480" y="6356520"/>
            <a:ext cx="4114440" cy="364680"/>
          </a:xfrm>
          <a:prstGeom prst="rect">
            <a:avLst/>
          </a:prstGeom>
          <a:noFill/>
          <a:ln w="0">
            <a:noFill/>
          </a:ln>
        </p:spPr>
        <p:txBody>
          <a:bodyPr anchor="ctr">
            <a:noAutofit/>
          </a:bodyPr>
          <a:lstStyle>
            <a:lvl1pPr algn="ctr">
              <a:buNone/>
              <a:defRPr b="0" lang="fr-FR" sz="1400" spc="-1" strike="noStrike">
                <a:latin typeface="Times New Roman"/>
              </a:defRPr>
            </a:lvl1pPr>
          </a:lstStyle>
          <a:p>
            <a:pPr algn="ctr">
              <a:buNone/>
            </a:pPr>
            <a:r>
              <a:rPr b="0" lang="fr-FR" sz="1400" spc="-1" strike="noStrike">
                <a:latin typeface="Times New Roman"/>
              </a:rPr>
              <a:t>&lt;pied de page&gt;</a:t>
            </a:r>
            <a:endParaRPr b="0" lang="fr-FR" sz="1400" spc="-1" strike="noStrike">
              <a:latin typeface="Times New Roman"/>
            </a:endParaRPr>
          </a:p>
        </p:txBody>
      </p:sp>
      <p:sp>
        <p:nvSpPr>
          <p:cNvPr id="44" name="PlaceHolder 4"/>
          <p:cNvSpPr>
            <a:spLocks noGrp="1"/>
          </p:cNvSpPr>
          <p:nvPr>
            <p:ph type="sldNum" idx="6"/>
          </p:nvPr>
        </p:nvSpPr>
        <p:spPr>
          <a:xfrm>
            <a:off x="8610480" y="6356520"/>
            <a:ext cx="2742840" cy="364680"/>
          </a:xfrm>
          <a:prstGeom prst="rect">
            <a:avLst/>
          </a:prstGeom>
          <a:noFill/>
          <a:ln w="0">
            <a:noFill/>
          </a:ln>
        </p:spPr>
        <p:txBody>
          <a:bodyPr anchor="ctr">
            <a:noAutofit/>
          </a:bodyPr>
          <a:lstStyle>
            <a:lvl1pPr algn="r">
              <a:lnSpc>
                <a:spcPct val="100000"/>
              </a:lnSpc>
              <a:buNone/>
              <a:defRPr b="0" lang="fr-FR" sz="1200" spc="-1" strike="noStrike">
                <a:solidFill>
                  <a:srgbClr val="8b8b8b"/>
                </a:solidFill>
                <a:latin typeface="Calibri"/>
              </a:defRPr>
            </a:lvl1pPr>
          </a:lstStyle>
          <a:p>
            <a:pPr algn="r">
              <a:lnSpc>
                <a:spcPct val="100000"/>
              </a:lnSpc>
              <a:buNone/>
            </a:pPr>
            <a:fld id="{AA81F14D-20E7-4615-A74A-43005CDCBD7A}" type="slidenum">
              <a:rPr b="0" lang="fr-FR" sz="1200" spc="-1" strike="noStrike">
                <a:solidFill>
                  <a:srgbClr val="8b8b8b"/>
                </a:solidFill>
                <a:latin typeface="Calibri"/>
              </a:rPr>
              <a:t>&lt;numéro&gt;</a:t>
            </a:fld>
            <a:endParaRPr b="0" lang="fr-FR" sz="1200" spc="-1" strike="noStrike">
              <a:latin typeface="Times New Roman"/>
            </a:endParaRPr>
          </a:p>
        </p:txBody>
      </p:sp>
      <p:sp>
        <p:nvSpPr>
          <p:cNvPr id="45"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fr-FR" sz="2800" spc="-1" strike="noStrike">
                <a:solidFill>
                  <a:srgbClr val="000000"/>
                </a:solidFill>
                <a:latin typeface="Calibri"/>
              </a:rPr>
              <a:t>Cliquez pour éditer le format du plan de texte</a:t>
            </a:r>
            <a:endParaRPr b="0" lang="fr-FR" sz="2800" spc="-1" strike="noStrike">
              <a:solidFill>
                <a:srgbClr val="000000"/>
              </a:solidFill>
              <a:latin typeface="Calibri"/>
            </a:endParaRPr>
          </a:p>
          <a:p>
            <a:pPr lvl="1" marL="864000" indent="-324000">
              <a:lnSpc>
                <a:spcPct val="90000"/>
              </a:lnSpc>
              <a:spcBef>
                <a:spcPts val="1134"/>
              </a:spcBef>
              <a:buClr>
                <a:srgbClr val="000000"/>
              </a:buClr>
              <a:buSzPct val="75000"/>
              <a:buFont typeface="Symbol" charset="2"/>
              <a:buChar char=""/>
            </a:pPr>
            <a:r>
              <a:rPr b="0" lang="fr-FR" sz="2000" spc="-1" strike="noStrike">
                <a:solidFill>
                  <a:srgbClr val="000000"/>
                </a:solidFill>
                <a:latin typeface="Calibri"/>
              </a:rPr>
              <a:t>Second niveau de plan</a:t>
            </a:r>
            <a:endParaRPr b="0" lang="fr-FR" sz="2000" spc="-1" strike="noStrike">
              <a:solidFill>
                <a:srgbClr val="000000"/>
              </a:solidFill>
              <a:latin typeface="Calibri"/>
            </a:endParaRPr>
          </a:p>
          <a:p>
            <a:pPr lvl="2" marL="1296000" indent="-288000">
              <a:lnSpc>
                <a:spcPct val="90000"/>
              </a:lnSpc>
              <a:spcBef>
                <a:spcPts val="850"/>
              </a:spcBef>
              <a:buClr>
                <a:srgbClr val="000000"/>
              </a:buClr>
              <a:buSzPct val="45000"/>
              <a:buFont typeface="Wingdings" charset="2"/>
              <a:buChar char=""/>
            </a:pPr>
            <a:r>
              <a:rPr b="0" lang="fr-FR" sz="1800" spc="-1" strike="noStrike">
                <a:solidFill>
                  <a:srgbClr val="000000"/>
                </a:solidFill>
                <a:latin typeface="Calibri"/>
              </a:rPr>
              <a:t>Troisième niveau de plan</a:t>
            </a:r>
            <a:endParaRPr b="0" lang="fr-FR" sz="1800" spc="-1" strike="noStrike">
              <a:solidFill>
                <a:srgbClr val="000000"/>
              </a:solidFill>
              <a:latin typeface="Calibri"/>
            </a:endParaRPr>
          </a:p>
          <a:p>
            <a:pPr lvl="3" marL="1728000" indent="-216000">
              <a:lnSpc>
                <a:spcPct val="90000"/>
              </a:lnSpc>
              <a:spcBef>
                <a:spcPts val="567"/>
              </a:spcBef>
              <a:buClr>
                <a:srgbClr val="000000"/>
              </a:buClr>
              <a:buSzPct val="75000"/>
              <a:buFont typeface="Symbol" charset="2"/>
              <a:buChar char=""/>
            </a:pPr>
            <a:r>
              <a:rPr b="0" lang="fr-FR" sz="1800" spc="-1" strike="noStrike">
                <a:solidFill>
                  <a:srgbClr val="000000"/>
                </a:solidFill>
                <a:latin typeface="Calibri"/>
              </a:rPr>
              <a:t>Quatrième niveau de plan</a:t>
            </a:r>
            <a:endParaRPr b="0" lang="fr-FR" sz="1800" spc="-1" strike="noStrike">
              <a:solidFill>
                <a:srgbClr val="000000"/>
              </a:solidFill>
              <a:latin typeface="Calibri"/>
            </a:endParaRPr>
          </a:p>
          <a:p>
            <a:pPr lvl="4" marL="2160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Cinquième niveau de plan</a:t>
            </a:r>
            <a:endParaRPr b="0" lang="fr-FR" sz="2000" spc="-1" strike="noStrike">
              <a:solidFill>
                <a:srgbClr val="000000"/>
              </a:solidFill>
              <a:latin typeface="Calibri"/>
            </a:endParaRPr>
          </a:p>
          <a:p>
            <a:pPr lvl="5" marL="2592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Sixième niveau de plan</a:t>
            </a:r>
            <a:endParaRPr b="0" lang="fr-FR" sz="2000" spc="-1" strike="noStrike">
              <a:solidFill>
                <a:srgbClr val="000000"/>
              </a:solidFill>
              <a:latin typeface="Calibri"/>
            </a:endParaRPr>
          </a:p>
          <a:p>
            <a:pPr lvl="6" marL="3024000" indent="-216000">
              <a:lnSpc>
                <a:spcPct val="90000"/>
              </a:lnSpc>
              <a:spcBef>
                <a:spcPts val="283"/>
              </a:spcBef>
              <a:buClr>
                <a:srgbClr val="000000"/>
              </a:buClr>
              <a:buSzPct val="45000"/>
              <a:buFont typeface="Wingdings" charset="2"/>
              <a:buChar char=""/>
            </a:pPr>
            <a:r>
              <a:rPr b="0" lang="fr-FR" sz="2000" spc="-1" strike="noStrike">
                <a:solidFill>
                  <a:srgbClr val="000000"/>
                </a:solidFill>
                <a:latin typeface="Calibri"/>
              </a:rPr>
              <a:t>Septième niveau de plan</a:t>
            </a:r>
            <a:endParaRPr b="0" lang="fr-FR"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18.xml.rels><?xml version="1.0" encoding="UTF-8"?>
<Relationships xmlns="http://schemas.openxmlformats.org/package/2006/relationships"><Relationship Id="rId1" Type="http://schemas.openxmlformats.org/officeDocument/2006/relationships/hyperlink" Target="http://www.mrae.developpement-durable.gouv.fr/avis-rendus-sur-projets-de-la-mrae-occitanie-en-a634.html" TargetMode="External"/><Relationship Id="rId2" Type="http://schemas.openxmlformats.org/officeDocument/2006/relationships/slideLayout" Target="../slideLayouts/slideLayout1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4.xml"/>
</Relationships>
</file>

<file path=ppt/slides/_rels/slide5.xml.rels><?xml version="1.0" encoding="UTF-8"?>
<Relationships xmlns="http://schemas.openxmlformats.org/package/2006/relationships"><Relationship Id="rId1" Type="http://schemas.openxmlformats.org/officeDocument/2006/relationships/hyperlink" Target="https://www.legifrance.gouv.fr/Droit-francais/Constitution/Charte-de-l-environnement-de-2004" TargetMode="External"/><Relationship Id="rId2" Type="http://schemas.openxmlformats.org/officeDocument/2006/relationships/hyperlink" Target="https://www.coe.int/fr/web/landscape/-/lausanne-declaration-on-landscape-integration-in-sectoral-policies-" TargetMode="External"/><Relationship Id="rId3" Type="http://schemas.openxmlformats.org/officeDocument/2006/relationships/slideLayout" Target="../slideLayouts/slideLayout14.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ZoneTexte 2"/>
          <p:cNvSpPr/>
          <p:nvPr/>
        </p:nvSpPr>
        <p:spPr>
          <a:xfrm>
            <a:off x="906480" y="2133000"/>
            <a:ext cx="9184680" cy="207036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1199"/>
              </a:spcAft>
              <a:buNone/>
            </a:pPr>
            <a:r>
              <a:rPr b="1" lang="fr-FR" sz="3600" spc="-1" strike="noStrike">
                <a:solidFill>
                  <a:srgbClr val="ff0000"/>
                </a:solidFill>
                <a:latin typeface="Franklin Gothic Book"/>
                <a:ea typeface="Times New Roman"/>
              </a:rPr>
              <a:t>Guide de l’opposant aux projets de PV : </a:t>
            </a:r>
            <a:endParaRPr b="0" lang="fr-FR" sz="3600" spc="-1" strike="noStrike">
              <a:latin typeface="Arial"/>
            </a:endParaRPr>
          </a:p>
          <a:p>
            <a:pPr marL="539640" algn="ctr">
              <a:lnSpc>
                <a:spcPct val="100000"/>
              </a:lnSpc>
              <a:buNone/>
            </a:pPr>
            <a:r>
              <a:rPr b="1" lang="fr-FR" sz="2800" spc="-1" strike="noStrike">
                <a:solidFill>
                  <a:srgbClr val="2e75b6"/>
                </a:solidFill>
                <a:latin typeface="Franklin Gothic Book"/>
                <a:ea typeface="Times New Roman"/>
              </a:rPr>
              <a:t>comment les citoyens et leurs associations peuvent-ils réagir lorsqu’ils sont confrontés à un projet photovoltaïque non respectueux de l’environnement ?</a:t>
            </a:r>
            <a:endParaRPr b="0" lang="fr-FR" sz="2800" spc="-1" strike="noStrike">
              <a:latin typeface="Arial"/>
            </a:endParaRPr>
          </a:p>
        </p:txBody>
      </p:sp>
      <p:sp>
        <p:nvSpPr>
          <p:cNvPr id="83" name="ZoneTexte 1"/>
          <p:cNvSpPr/>
          <p:nvPr/>
        </p:nvSpPr>
        <p:spPr>
          <a:xfrm>
            <a:off x="8791200" y="5828040"/>
            <a:ext cx="2502000" cy="54612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i="1" lang="fr-FR" sz="1600" spc="-1" strike="noStrike">
                <a:solidFill>
                  <a:srgbClr val="000000"/>
                </a:solidFill>
                <a:latin typeface="Calibri"/>
              </a:rPr>
              <a:t>Version consolidée été 2025</a:t>
            </a:r>
            <a:endParaRPr b="0" lang="fr-FR" sz="1600" spc="-1" strike="noStrike">
              <a:latin typeface="Arial"/>
            </a:endParaRPr>
          </a:p>
          <a:p>
            <a:pPr algn="ctr">
              <a:lnSpc>
                <a:spcPct val="100000"/>
              </a:lnSpc>
              <a:buNone/>
            </a:pPr>
            <a:r>
              <a:rPr b="0" lang="fr-FR" sz="1400" spc="-1" strike="noStrike">
                <a:solidFill>
                  <a:srgbClr val="000000"/>
                </a:solidFill>
                <a:latin typeface="Calibri"/>
              </a:rPr>
              <a:t>(références juridiques à jour)</a:t>
            </a:r>
            <a:endParaRPr b="0" lang="fr-FR" sz="1400" spc="-1" strike="noStrike">
              <a:latin typeface="Arial"/>
            </a:endParaRPr>
          </a:p>
        </p:txBody>
      </p:sp>
      <p:sp>
        <p:nvSpPr>
          <p:cNvPr id="84" name="ZoneTexte 4"/>
          <p:cNvSpPr/>
          <p:nvPr/>
        </p:nvSpPr>
        <p:spPr>
          <a:xfrm>
            <a:off x="338040" y="5753520"/>
            <a:ext cx="265896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fr-FR" sz="1800" spc="-1" strike="noStrike">
                <a:solidFill>
                  <a:srgbClr val="000000"/>
                </a:solidFill>
                <a:latin typeface="Calibri"/>
              </a:rPr>
              <a:t>Rédacteur : Bruno Ladsous</a:t>
            </a:r>
            <a:endParaRPr b="0" lang="fr-FR" sz="1800" spc="-1" strike="noStrike">
              <a:latin typeface="Arial"/>
            </a:endParaRPr>
          </a:p>
        </p:txBody>
      </p:sp>
      <p:pic>
        <p:nvPicPr>
          <p:cNvPr id="85" name="Image 5" descr=""/>
          <p:cNvPicPr/>
          <p:nvPr/>
        </p:nvPicPr>
        <p:blipFill>
          <a:blip r:embed="rId1"/>
          <a:stretch/>
        </p:blipFill>
        <p:spPr>
          <a:xfrm>
            <a:off x="171000" y="82080"/>
            <a:ext cx="1293840" cy="1293840"/>
          </a:xfrm>
          <a:prstGeom prst="rect">
            <a:avLst/>
          </a:prstGeom>
          <a:ln w="9525">
            <a:noFill/>
          </a:ln>
        </p:spPr>
      </p:pic>
      <p:sp>
        <p:nvSpPr>
          <p:cNvPr id="2" name="PlaceHolder 1"/>
          <p:cNvSpPr>
            <a:spLocks noGrp="1"/>
          </p:cNvSpPr>
          <p:nvPr>
            <p:ph type="sldNum" idx="3"/>
          </p:nvPr>
        </p:nvSpPr>
        <p:spPr/>
        <p:txBody>
          <a:bodyPr/>
          <a:p>
            <a:fld id="{A6F3AF84-8694-4012-A9F0-5F4507837CD0}"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 name="ZoneTexte 1"/>
          <p:cNvSpPr/>
          <p:nvPr/>
        </p:nvSpPr>
        <p:spPr>
          <a:xfrm>
            <a:off x="804960" y="1429200"/>
            <a:ext cx="934956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000000"/>
                </a:solidFill>
                <a:latin typeface="Calibri"/>
              </a:rPr>
              <a:t>L’objectif des opérateurs est d’obtenir un maximum de signatures de promesses de bail</a:t>
            </a:r>
            <a:endParaRPr b="0" lang="fr-FR" sz="2000" spc="-1" strike="noStrike">
              <a:latin typeface="Arial"/>
            </a:endParaRPr>
          </a:p>
        </p:txBody>
      </p:sp>
      <p:sp>
        <p:nvSpPr>
          <p:cNvPr id="118" name="ZoneTexte 2"/>
          <p:cNvSpPr/>
          <p:nvPr/>
        </p:nvSpPr>
        <p:spPr>
          <a:xfrm>
            <a:off x="1066320" y="2005560"/>
            <a:ext cx="10500480" cy="27878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2000" spc="-1" strike="noStrike">
                <a:solidFill>
                  <a:srgbClr val="c55a11"/>
                </a:solidFill>
                <a:latin typeface="Calibri"/>
              </a:rPr>
              <a:t>Bon à savoir :</a:t>
            </a:r>
            <a:endParaRPr b="0" lang="fr-FR" sz="2000" spc="-1" strike="noStrike">
              <a:latin typeface="Arial"/>
            </a:endParaRPr>
          </a:p>
          <a:p>
            <a:pPr marL="353880" indent="-177840">
              <a:lnSpc>
                <a:spcPct val="100000"/>
              </a:lnSpc>
              <a:buClr>
                <a:srgbClr val="000000"/>
              </a:buClr>
              <a:buFont typeface="StarSymbol"/>
              <a:buChar char="-"/>
            </a:pPr>
            <a:r>
              <a:rPr b="0" lang="fr-FR" sz="2000" spc="-1" strike="noStrike">
                <a:solidFill>
                  <a:srgbClr val="000000"/>
                </a:solidFill>
                <a:latin typeface="Calibri"/>
              </a:rPr>
              <a:t>« </a:t>
            </a:r>
            <a:r>
              <a:rPr b="0" i="1" lang="fr-FR" sz="2000" spc="-1" strike="noStrike">
                <a:solidFill>
                  <a:srgbClr val="000000"/>
                </a:solidFill>
                <a:latin typeface="Calibri"/>
              </a:rPr>
              <a:t>promesse de bail vaut bail définitif </a:t>
            </a:r>
            <a:r>
              <a:rPr b="0" lang="fr-FR" sz="2000" spc="-1" strike="noStrike">
                <a:solidFill>
                  <a:srgbClr val="000000"/>
                </a:solidFill>
                <a:latin typeface="Calibri"/>
              </a:rPr>
              <a:t>» </a:t>
            </a:r>
            <a:r>
              <a:rPr b="0" lang="fr-FR" sz="1800" spc="-1" strike="noStrike">
                <a:solidFill>
                  <a:srgbClr val="000000"/>
                </a:solidFill>
                <a:latin typeface="Calibri"/>
              </a:rPr>
              <a:t>est-il écrit généralement en p. 2 de la promesse de bail</a:t>
            </a:r>
            <a:endParaRPr b="0" lang="fr-FR" sz="1800" spc="-1" strike="noStrike">
              <a:latin typeface="Arial"/>
            </a:endParaRPr>
          </a:p>
          <a:p>
            <a:pPr marL="353880" indent="1440">
              <a:lnSpc>
                <a:spcPct val="100000"/>
              </a:lnSpc>
              <a:spcAft>
                <a:spcPts val="601"/>
              </a:spcAft>
              <a:buNone/>
              <a:tabLst>
                <a:tab algn="l" pos="0"/>
              </a:tabLst>
            </a:pPr>
            <a:r>
              <a:rPr b="0" lang="fr-FR" sz="1800" spc="-1" strike="noStrike">
                <a:solidFill>
                  <a:srgbClr val="000000"/>
                </a:solidFill>
                <a:latin typeface="Calibri"/>
              </a:rPr>
              <a:t>S’ils refusent, le moment venu, de « réitérer » autrement dit de signer le bail lui-même, le propriétaire et l’exploitant s’exposent à de lourdes sanctions pécuniaires.</a:t>
            </a:r>
            <a:endParaRPr b="0" lang="fr-FR" sz="1800" spc="-1" strike="noStrike">
              <a:latin typeface="Arial"/>
            </a:endParaRPr>
          </a:p>
          <a:p>
            <a:pPr marL="353880" indent="-177840">
              <a:lnSpc>
                <a:spcPct val="100000"/>
              </a:lnSpc>
              <a:buClr>
                <a:srgbClr val="000000"/>
              </a:buClr>
              <a:buFont typeface="StarSymbol"/>
              <a:buChar char="-"/>
              <a:tabLst>
                <a:tab algn="l" pos="0"/>
              </a:tabLst>
            </a:pPr>
            <a:r>
              <a:rPr b="0" lang="fr-FR" sz="2000" spc="-1" strike="noStrike">
                <a:solidFill>
                  <a:srgbClr val="000000"/>
                </a:solidFill>
                <a:latin typeface="Calibri"/>
              </a:rPr>
              <a:t>la promesse de bail n’engage que le propriétaire voire son usufruitier, </a:t>
            </a:r>
            <a:r>
              <a:rPr b="1" lang="fr-FR" sz="2000" spc="-1" strike="noStrike">
                <a:solidFill>
                  <a:srgbClr val="000000"/>
                </a:solidFill>
                <a:latin typeface="Calibri"/>
              </a:rPr>
              <a:t>ainsi que son exploitant</a:t>
            </a:r>
            <a:r>
              <a:rPr b="0" lang="fr-FR" sz="2000" spc="-1" strike="noStrike">
                <a:solidFill>
                  <a:srgbClr val="000000"/>
                </a:solidFill>
                <a:latin typeface="Calibri"/>
              </a:rPr>
              <a:t>, pas l’opérateur qui peut à tout moment y renoncer</a:t>
            </a:r>
            <a:r>
              <a:rPr b="1" lang="fr-FR" sz="2000" spc="-1" strike="noStrike">
                <a:solidFill>
                  <a:srgbClr val="000000"/>
                </a:solidFill>
                <a:latin typeface="Calibri"/>
              </a:rPr>
              <a:t>.</a:t>
            </a:r>
            <a:endParaRPr b="0" lang="fr-FR" sz="2000" spc="-1" strike="noStrike">
              <a:latin typeface="Arial"/>
            </a:endParaRPr>
          </a:p>
          <a:p>
            <a:pPr marL="353880">
              <a:lnSpc>
                <a:spcPct val="100000"/>
              </a:lnSpc>
              <a:buNone/>
              <a:tabLst>
                <a:tab algn="l" pos="0"/>
              </a:tabLst>
            </a:pPr>
            <a:r>
              <a:rPr b="0" lang="fr-FR" sz="1800" spc="-1" strike="noStrike">
                <a:solidFill>
                  <a:srgbClr val="000000"/>
                </a:solidFill>
                <a:latin typeface="Calibri"/>
              </a:rPr>
              <a:t>C’est l’opérateur qui a le choix final de la parcelle parmi les promettants ayant signé : il choisit le terrain qui lui convient tant pour l’implantation que pour les chemins de câbles. </a:t>
            </a:r>
            <a:endParaRPr b="0" lang="fr-FR" sz="1800" spc="-1" strike="noStrike">
              <a:latin typeface="Arial"/>
            </a:endParaRPr>
          </a:p>
          <a:p>
            <a:pPr marL="353880">
              <a:lnSpc>
                <a:spcPct val="100000"/>
              </a:lnSpc>
              <a:buNone/>
              <a:tabLst>
                <a:tab algn="l" pos="0"/>
              </a:tabLst>
            </a:pPr>
            <a:r>
              <a:rPr b="0" lang="fr-FR" sz="2000" spc="-1" strike="noStrike">
                <a:solidFill>
                  <a:srgbClr val="000000"/>
                </a:solidFill>
                <a:latin typeface="Calibri"/>
              </a:rPr>
              <a:t>Dès qu’il a la maîtrise du foncier, l’opérateur peut présenter son projet.</a:t>
            </a:r>
            <a:endParaRPr b="0" lang="fr-FR" sz="2000" spc="-1" strike="noStrike">
              <a:latin typeface="Arial"/>
            </a:endParaRPr>
          </a:p>
        </p:txBody>
      </p:sp>
      <p:sp>
        <p:nvSpPr>
          <p:cNvPr id="119" name="ZoneTexte 3"/>
          <p:cNvSpPr/>
          <p:nvPr/>
        </p:nvSpPr>
        <p:spPr>
          <a:xfrm>
            <a:off x="456480" y="564480"/>
            <a:ext cx="5152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Zoom sur les propriétaires et leurs exploitants :</a:t>
            </a:r>
            <a:endParaRPr b="0" lang="fr-FR" sz="2000" spc="-1" strike="noStrike">
              <a:latin typeface="Arial"/>
            </a:endParaRPr>
          </a:p>
        </p:txBody>
      </p:sp>
      <p:sp>
        <p:nvSpPr>
          <p:cNvPr id="120" name="ZoneTexte 4"/>
          <p:cNvSpPr/>
          <p:nvPr/>
        </p:nvSpPr>
        <p:spPr>
          <a:xfrm>
            <a:off x="3157560" y="5864760"/>
            <a:ext cx="697068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fr-FR" sz="1800" spc="-1" strike="noStrike">
                <a:solidFill>
                  <a:srgbClr val="000000"/>
                </a:solidFill>
                <a:latin typeface="Calibri"/>
              </a:rPr>
              <a:t>Ne pas hésiter, dès le début, à </a:t>
            </a:r>
            <a:r>
              <a:rPr b="1" lang="fr-FR" sz="1800" spc="-1" strike="noStrike">
                <a:solidFill>
                  <a:srgbClr val="c00000"/>
                </a:solidFill>
                <a:latin typeface="Calibri"/>
              </a:rPr>
              <a:t>dénoncer les éventuels conflits d’intérêts</a:t>
            </a:r>
            <a:r>
              <a:rPr b="0" lang="fr-FR" sz="1800" spc="-1" strike="noStrike">
                <a:solidFill>
                  <a:srgbClr val="000000"/>
                </a:solidFill>
                <a:latin typeface="Calibri"/>
              </a:rPr>
              <a:t>.</a:t>
            </a:r>
            <a:endParaRPr b="0" lang="fr-FR" sz="1800" spc="-1" strike="noStrike">
              <a:latin typeface="Arial"/>
            </a:endParaRPr>
          </a:p>
        </p:txBody>
      </p:sp>
      <p:sp>
        <p:nvSpPr>
          <p:cNvPr id="121" name="ZoneTexte 5"/>
          <p:cNvSpPr/>
          <p:nvPr/>
        </p:nvSpPr>
        <p:spPr>
          <a:xfrm>
            <a:off x="773640" y="4957200"/>
            <a:ext cx="9878760" cy="774360"/>
          </a:xfrm>
          <a:prstGeom prst="rect">
            <a:avLst/>
          </a:prstGeom>
          <a:noFill/>
          <a:ln w="0">
            <a:noFill/>
          </a:ln>
        </p:spPr>
        <p:style>
          <a:lnRef idx="0"/>
          <a:fillRef idx="0"/>
          <a:effectRef idx="0"/>
          <a:fontRef idx="minor"/>
        </p:style>
        <p:txBody>
          <a:bodyPr lIns="90000" rIns="90000" tIns="45000" bIns="45000" anchor="t">
            <a:spAutoFit/>
          </a:bodyPr>
          <a:p>
            <a:pPr marL="363600">
              <a:lnSpc>
                <a:spcPct val="100000"/>
              </a:lnSpc>
              <a:buNone/>
            </a:pPr>
            <a:r>
              <a:rPr b="1" lang="fr-FR" sz="1500" spc="-1" strike="noStrike">
                <a:solidFill>
                  <a:srgbClr val="c00000"/>
                </a:solidFill>
                <a:highlight>
                  <a:srgbClr val="ffffff"/>
                </a:highlight>
                <a:latin typeface="Calibri"/>
              </a:rPr>
              <a:t>ACTION A MENER :</a:t>
            </a:r>
            <a:br>
              <a:rPr sz="1500"/>
            </a:br>
            <a:r>
              <a:rPr b="0" lang="fr-FR" sz="1500" spc="-1" strike="noStrike">
                <a:solidFill>
                  <a:srgbClr val="222222"/>
                </a:solidFill>
                <a:highlight>
                  <a:srgbClr val="ffffff"/>
                </a:highlight>
                <a:latin typeface="Calibri"/>
              </a:rPr>
              <a:t>Faites le tour des propriétaires fonciers de la zone projetée pour leur expliquer les risques à accepter de signer : risques ci-dessus, la charge du démantèlement, etc.</a:t>
            </a:r>
            <a:endParaRPr b="0" lang="fr-FR" sz="1500" spc="-1" strike="noStrike">
              <a:latin typeface="Arial"/>
            </a:endParaRPr>
          </a:p>
        </p:txBody>
      </p:sp>
      <p:sp>
        <p:nvSpPr>
          <p:cNvPr id="2" name="PlaceHolder 1"/>
          <p:cNvSpPr>
            <a:spLocks noGrp="1"/>
          </p:cNvSpPr>
          <p:nvPr>
            <p:ph type="sldNum" idx="3"/>
          </p:nvPr>
        </p:nvSpPr>
        <p:spPr/>
        <p:txBody>
          <a:bodyPr/>
          <a:p>
            <a:fld id="{57780EB3-BCEF-4A62-8807-839FA571B84B}"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ZoneTexte 1"/>
          <p:cNvSpPr/>
          <p:nvPr/>
        </p:nvSpPr>
        <p:spPr>
          <a:xfrm>
            <a:off x="248760" y="220320"/>
            <a:ext cx="328392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bf9000"/>
                </a:solidFill>
                <a:latin typeface="Calibri"/>
              </a:rPr>
              <a:t>Etape 1 : la phase amont</a:t>
            </a:r>
            <a:endParaRPr b="0" lang="fr-FR" sz="2400" spc="-1" strike="noStrike">
              <a:latin typeface="Arial"/>
            </a:endParaRPr>
          </a:p>
        </p:txBody>
      </p:sp>
      <p:sp>
        <p:nvSpPr>
          <p:cNvPr id="123" name="ZoneTexte 3"/>
          <p:cNvSpPr/>
          <p:nvPr/>
        </p:nvSpPr>
        <p:spPr>
          <a:xfrm>
            <a:off x="565560" y="1059840"/>
            <a:ext cx="1903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bf9000"/>
                </a:solidFill>
                <a:latin typeface="Calibri"/>
              </a:rPr>
              <a:t>11. Description :</a:t>
            </a:r>
            <a:endParaRPr b="0" lang="fr-FR" sz="2000" spc="-1" strike="noStrike">
              <a:latin typeface="Arial"/>
            </a:endParaRPr>
          </a:p>
        </p:txBody>
      </p:sp>
      <p:sp>
        <p:nvSpPr>
          <p:cNvPr id="124" name="ZoneTexte 4"/>
          <p:cNvSpPr/>
          <p:nvPr/>
        </p:nvSpPr>
        <p:spPr>
          <a:xfrm>
            <a:off x="796320" y="1837800"/>
            <a:ext cx="10749240" cy="3754800"/>
          </a:xfrm>
          <a:prstGeom prst="rect">
            <a:avLst/>
          </a:prstGeom>
          <a:noFill/>
          <a:ln w="0">
            <a:noFill/>
          </a:ln>
        </p:spPr>
        <p:style>
          <a:lnRef idx="0"/>
          <a:fillRef idx="0"/>
          <a:effectRef idx="0"/>
          <a:fontRef idx="minor"/>
        </p:style>
        <p:txBody>
          <a:bodyPr lIns="90000" rIns="90000" tIns="45000" bIns="45000" anchor="t">
            <a:spAutoFit/>
          </a:bodyPr>
          <a:p>
            <a:pPr marL="264960" indent="-264960" algn="just">
              <a:lnSpc>
                <a:spcPct val="100000"/>
              </a:lnSpc>
              <a:spcAft>
                <a:spcPts val="601"/>
              </a:spcAft>
              <a:buClr>
                <a:srgbClr val="000000"/>
              </a:buClr>
              <a:buFont typeface="StarSymbol"/>
              <a:buAutoNum type="arabicPeriod"/>
            </a:pPr>
            <a:r>
              <a:rPr b="1" lang="fr-FR" sz="2000" spc="-1" strike="noStrike">
                <a:solidFill>
                  <a:srgbClr val="000000"/>
                </a:solidFill>
                <a:latin typeface="Calibri"/>
              </a:rPr>
              <a:t>l</a:t>
            </a:r>
            <a:r>
              <a:rPr b="0" lang="fr-FR" sz="2000" spc="-1" strike="noStrike">
                <a:solidFill>
                  <a:srgbClr val="000000"/>
                </a:solidFill>
                <a:latin typeface="Calibri"/>
              </a:rPr>
              <a:t>’opérateur se manifeste auprès de la DDT </a:t>
            </a:r>
            <a:r>
              <a:rPr b="0" lang="fr-FR" sz="1600" spc="-1" strike="noStrike">
                <a:solidFill>
                  <a:srgbClr val="000000"/>
                </a:solidFill>
                <a:latin typeface="Calibri"/>
              </a:rPr>
              <a:t>(*)</a:t>
            </a:r>
            <a:r>
              <a:rPr b="0" lang="fr-FR" sz="2000" spc="-1" strike="noStrike">
                <a:solidFill>
                  <a:srgbClr val="000000"/>
                </a:solidFill>
                <a:latin typeface="Calibri"/>
              </a:rPr>
              <a:t>, guichet unique pour tous les projets &lt; 3 MWc,</a:t>
            </a:r>
            <a:endParaRPr b="0" lang="fr-FR" sz="2000" spc="-1" strike="noStrike">
              <a:latin typeface="Arial"/>
            </a:endParaRPr>
          </a:p>
          <a:p>
            <a:pPr algn="just">
              <a:lnSpc>
                <a:spcPct val="100000"/>
              </a:lnSpc>
              <a:buNone/>
            </a:pPr>
            <a:r>
              <a:rPr b="0" lang="fr-FR" sz="2000" spc="-1" strike="noStrike">
                <a:solidFill>
                  <a:srgbClr val="000000"/>
                </a:solidFill>
                <a:latin typeface="Calibri"/>
              </a:rPr>
              <a:t>     </a:t>
            </a:r>
            <a:r>
              <a:rPr b="0" lang="fr-FR" sz="2000" spc="-1" strike="noStrike">
                <a:solidFill>
                  <a:srgbClr val="000000"/>
                </a:solidFill>
                <a:latin typeface="Calibri"/>
              </a:rPr>
              <a:t>mais auprès de la DREAL si c’est un projet &gt; 3 MWc</a:t>
            </a:r>
            <a:endParaRPr b="0" lang="fr-FR" sz="2000" spc="-1" strike="noStrike">
              <a:latin typeface="Arial"/>
            </a:endParaRPr>
          </a:p>
          <a:p>
            <a:pPr algn="just">
              <a:lnSpc>
                <a:spcPct val="100000"/>
              </a:lnSpc>
              <a:buNone/>
            </a:pPr>
            <a:endParaRPr b="0" lang="fr-FR" sz="1050" spc="-1" strike="noStrike">
              <a:latin typeface="Arial"/>
            </a:endParaRPr>
          </a:p>
          <a:p>
            <a:pPr marL="4483080" algn="just">
              <a:lnSpc>
                <a:spcPct val="100000"/>
              </a:lnSpc>
              <a:buNone/>
            </a:pPr>
            <a:r>
              <a:rPr b="0" lang="fr-FR" sz="1600" spc="-1" strike="noStrike">
                <a:solidFill>
                  <a:srgbClr val="000000"/>
                </a:solidFill>
                <a:latin typeface="Calibri"/>
              </a:rPr>
              <a:t>(*) </a:t>
            </a:r>
            <a:r>
              <a:rPr b="0" lang="fr-FR" sz="1400" spc="-1" strike="noStrike">
                <a:solidFill>
                  <a:srgbClr val="000000"/>
                </a:solidFill>
                <a:latin typeface="Calibri"/>
              </a:rPr>
              <a:t>DDTM si vous êtes un département côtier</a:t>
            </a:r>
            <a:endParaRPr b="0" lang="fr-FR" sz="1400" spc="-1" strike="noStrike">
              <a:latin typeface="Arial"/>
            </a:endParaRPr>
          </a:p>
          <a:p>
            <a:pPr algn="just">
              <a:lnSpc>
                <a:spcPct val="100000"/>
              </a:lnSpc>
              <a:buNone/>
            </a:pPr>
            <a:endParaRPr b="0" lang="fr-FR" sz="2000" spc="-1" strike="noStrike">
              <a:latin typeface="Arial"/>
            </a:endParaRPr>
          </a:p>
          <a:p>
            <a:pPr algn="just">
              <a:lnSpc>
                <a:spcPct val="100000"/>
              </a:lnSpc>
              <a:buNone/>
            </a:pPr>
            <a:r>
              <a:rPr b="0" lang="fr-FR" sz="2000" spc="-1" strike="noStrike">
                <a:solidFill>
                  <a:srgbClr val="000000"/>
                </a:solidFill>
                <a:latin typeface="Calibri"/>
              </a:rPr>
              <a:t>Il bénéficie d’ « échanges techniques » auxquels vous n’avez pas accès.</a:t>
            </a:r>
            <a:endParaRPr b="0" lang="fr-FR" sz="2000" spc="-1" strike="noStrike">
              <a:latin typeface="Arial"/>
            </a:endParaRPr>
          </a:p>
          <a:p>
            <a:pPr algn="just">
              <a:lnSpc>
                <a:spcPct val="100000"/>
              </a:lnSpc>
              <a:buNone/>
            </a:pPr>
            <a:endParaRPr b="0" lang="fr-FR" sz="1400" spc="-1" strike="noStrike">
              <a:latin typeface="Arial"/>
            </a:endParaRPr>
          </a:p>
          <a:p>
            <a:pPr algn="just">
              <a:lnSpc>
                <a:spcPct val="100000"/>
              </a:lnSpc>
              <a:buNone/>
            </a:pPr>
            <a:r>
              <a:rPr b="1" lang="fr-FR" sz="2000" spc="-1" strike="noStrike">
                <a:solidFill>
                  <a:srgbClr val="000000"/>
                </a:solidFill>
                <a:latin typeface="Calibri"/>
              </a:rPr>
              <a:t>2. </a:t>
            </a:r>
            <a:r>
              <a:rPr b="0" lang="fr-FR" sz="2000" spc="-1" strike="noStrike">
                <a:solidFill>
                  <a:srgbClr val="000000"/>
                </a:solidFill>
                <a:latin typeface="Calibri"/>
              </a:rPr>
              <a:t>dans les cas mentionnés dans la matrice diapo 6, il procède à une étude d’impact.</a:t>
            </a:r>
            <a:endParaRPr b="0" lang="fr-FR" sz="2000" spc="-1" strike="noStrike">
              <a:latin typeface="Arial"/>
            </a:endParaRPr>
          </a:p>
          <a:p>
            <a:pPr algn="just">
              <a:lnSpc>
                <a:spcPct val="100000"/>
              </a:lnSpc>
              <a:buNone/>
            </a:pPr>
            <a:r>
              <a:rPr b="0" lang="fr-FR" sz="2000" spc="-1" strike="noStrike">
                <a:solidFill>
                  <a:srgbClr val="000000"/>
                </a:solidFill>
                <a:latin typeface="Calibri"/>
              </a:rPr>
              <a:t>     </a:t>
            </a:r>
            <a:r>
              <a:rPr b="0" lang="fr-FR" sz="2000" spc="-1" strike="noStrike">
                <a:solidFill>
                  <a:srgbClr val="000000"/>
                </a:solidFill>
                <a:latin typeface="Calibri"/>
              </a:rPr>
              <a:t>Sa durée est généralement de quatre saisons donc un an au minimum.</a:t>
            </a:r>
            <a:endParaRPr b="0" lang="fr-FR" sz="2000" spc="-1" strike="noStrike">
              <a:latin typeface="Arial"/>
            </a:endParaRPr>
          </a:p>
          <a:p>
            <a:pPr algn="just">
              <a:lnSpc>
                <a:spcPct val="100000"/>
              </a:lnSpc>
              <a:buNone/>
            </a:pPr>
            <a:endParaRPr b="0" lang="fr-FR" sz="1400" spc="-1" strike="noStrike">
              <a:latin typeface="Arial"/>
            </a:endParaRPr>
          </a:p>
          <a:p>
            <a:pPr algn="just">
              <a:lnSpc>
                <a:spcPct val="100000"/>
              </a:lnSpc>
              <a:spcAft>
                <a:spcPts val="601"/>
              </a:spcAft>
              <a:buNone/>
            </a:pPr>
            <a:r>
              <a:rPr b="0" lang="fr-FR" sz="2000" spc="-1" strike="noStrike">
                <a:solidFill>
                  <a:srgbClr val="000000"/>
                </a:solidFill>
                <a:latin typeface="Calibri"/>
              </a:rPr>
              <a:t>Vous n’y avez pas accès, du moins pas avant la phase de consultation du public.</a:t>
            </a:r>
            <a:endParaRPr b="0" lang="fr-FR" sz="2000" spc="-1" strike="noStrike">
              <a:latin typeface="Arial"/>
            </a:endParaRPr>
          </a:p>
          <a:p>
            <a:pPr algn="just">
              <a:lnSpc>
                <a:spcPct val="100000"/>
              </a:lnSpc>
              <a:buNone/>
            </a:pPr>
            <a:r>
              <a:rPr b="1" lang="fr-FR" sz="1800" spc="-1" strike="noStrike">
                <a:solidFill>
                  <a:srgbClr val="000000"/>
                </a:solidFill>
                <a:latin typeface="Calibri"/>
              </a:rPr>
              <a:t>Cependant, vous avez un droit à connaître de tout dossier </a:t>
            </a:r>
            <a:r>
              <a:rPr b="1" lang="fr-FR" sz="1800" spc="-1" strike="noStrike" u="sng">
                <a:solidFill>
                  <a:srgbClr val="000000"/>
                </a:solidFill>
                <a:uFillTx/>
                <a:latin typeface="Calibri"/>
              </a:rPr>
              <a:t>réputé complet </a:t>
            </a:r>
            <a:r>
              <a:rPr b="1" lang="fr-FR" sz="1800" spc="-1" strike="noStrike">
                <a:solidFill>
                  <a:srgbClr val="000000"/>
                </a:solidFill>
                <a:latin typeface="Calibri"/>
              </a:rPr>
              <a:t>reçu par l’Administration.</a:t>
            </a:r>
            <a:endParaRPr b="0" lang="fr-FR" sz="1800" spc="-1" strike="noStrike">
              <a:latin typeface="Arial"/>
            </a:endParaRPr>
          </a:p>
          <a:p>
            <a:pPr marL="88920" algn="just">
              <a:lnSpc>
                <a:spcPct val="100000"/>
              </a:lnSpc>
              <a:buNone/>
            </a:pPr>
            <a:r>
              <a:rPr b="1" lang="fr-FR" sz="1800" spc="-1" strike="noStrike">
                <a:solidFill>
                  <a:srgbClr val="806000"/>
                </a:solidFill>
                <a:latin typeface="Calibri"/>
              </a:rPr>
              <a:t>=&gt; demandez ce dossier à l’administration concernée, </a:t>
            </a:r>
            <a:r>
              <a:rPr b="0" lang="fr-FR" sz="1800" spc="-1" strike="noStrike">
                <a:solidFill>
                  <a:srgbClr val="000000"/>
                </a:solidFill>
                <a:latin typeface="Calibri"/>
              </a:rPr>
              <a:t>même si l’enquête publique n’est pas encore ouverte</a:t>
            </a:r>
            <a:endParaRPr b="0" lang="fr-FR" sz="1800" spc="-1" strike="noStrike">
              <a:latin typeface="Arial"/>
            </a:endParaRPr>
          </a:p>
        </p:txBody>
      </p:sp>
      <p:sp>
        <p:nvSpPr>
          <p:cNvPr id="2" name="PlaceHolder 1"/>
          <p:cNvSpPr>
            <a:spLocks noGrp="1"/>
          </p:cNvSpPr>
          <p:nvPr>
            <p:ph type="sldNum" idx="6"/>
          </p:nvPr>
        </p:nvSpPr>
        <p:spPr/>
        <p:txBody>
          <a:bodyPr/>
          <a:p>
            <a:fld id="{27B2A363-FD1E-4217-90D0-05EE8244E687}"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ZoneTexte 2"/>
          <p:cNvSpPr/>
          <p:nvPr/>
        </p:nvSpPr>
        <p:spPr>
          <a:xfrm>
            <a:off x="345240" y="1157400"/>
            <a:ext cx="11501280" cy="47530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2000" spc="-1" strike="noStrike">
                <a:solidFill>
                  <a:srgbClr val="000000"/>
                </a:solidFill>
                <a:latin typeface="Calibri"/>
              </a:rPr>
              <a:t>2 bis. </a:t>
            </a:r>
            <a:r>
              <a:rPr b="0" lang="fr-FR" sz="2000" spc="-1" strike="noStrike">
                <a:solidFill>
                  <a:srgbClr val="000000"/>
                </a:solidFill>
                <a:latin typeface="Calibri"/>
              </a:rPr>
              <a:t>dans le cadre de cette étude d’impact, l’opérateur prend des avis officiels : </a:t>
            </a:r>
            <a:endParaRPr b="0" lang="fr-FR" sz="2000" spc="-1" strike="noStrike">
              <a:latin typeface="Arial"/>
            </a:endParaRPr>
          </a:p>
          <a:p>
            <a:pPr marL="264960">
              <a:lnSpc>
                <a:spcPct val="100000"/>
              </a:lnSpc>
              <a:buNone/>
            </a:pPr>
            <a:r>
              <a:rPr b="0" lang="fr-FR" sz="1800" spc="-1" strike="noStrike">
                <a:solidFill>
                  <a:srgbClr val="000000"/>
                </a:solidFill>
                <a:latin typeface="Calibri"/>
              </a:rPr>
              <a:t>- Agence de l’Eau et ARS</a:t>
            </a:r>
            <a:endParaRPr b="0" lang="fr-FR" sz="1800" spc="-1" strike="noStrike">
              <a:latin typeface="Arial"/>
            </a:endParaRPr>
          </a:p>
          <a:p>
            <a:pPr marL="264960">
              <a:lnSpc>
                <a:spcPct val="100000"/>
              </a:lnSpc>
              <a:buNone/>
            </a:pPr>
            <a:r>
              <a:rPr b="0" lang="fr-FR" sz="1800" spc="-1" strike="noStrike">
                <a:solidFill>
                  <a:srgbClr val="000000"/>
                </a:solidFill>
                <a:latin typeface="Calibri"/>
              </a:rPr>
              <a:t>- DREAL</a:t>
            </a:r>
            <a:endParaRPr b="0" lang="fr-FR" sz="1800" spc="-1" strike="noStrike">
              <a:latin typeface="Arial"/>
            </a:endParaRPr>
          </a:p>
          <a:p>
            <a:pPr marL="264960">
              <a:lnSpc>
                <a:spcPct val="100000"/>
              </a:lnSpc>
              <a:buNone/>
            </a:pPr>
            <a:r>
              <a:rPr b="0" lang="fr-FR" sz="1800" spc="-1" strike="noStrike">
                <a:solidFill>
                  <a:srgbClr val="000000"/>
                </a:solidFill>
                <a:latin typeface="Calibri"/>
              </a:rPr>
              <a:t>- MRAe (mission régionale d’autorité environnementale)</a:t>
            </a:r>
            <a:endParaRPr b="0" lang="fr-FR" sz="1800" spc="-1" strike="noStrike">
              <a:latin typeface="Arial"/>
            </a:endParaRPr>
          </a:p>
          <a:p>
            <a:pPr marL="452520" indent="-187200">
              <a:lnSpc>
                <a:spcPct val="100000"/>
              </a:lnSpc>
              <a:buNone/>
              <a:tabLst>
                <a:tab algn="l" pos="0"/>
              </a:tabLst>
            </a:pPr>
            <a:r>
              <a:rPr b="0" lang="fr-FR" sz="1800" spc="-1" strike="noStrike">
                <a:solidFill>
                  <a:srgbClr val="000000"/>
                </a:solidFill>
                <a:latin typeface="Calibri"/>
              </a:rPr>
              <a:t>- CNPN (conseil national de protection de la nature) quand il existe un enjeu pour des espèces protégées et leurs habitats, dans le cadre de la démarche «  demande de dérogation espèces protégées » </a:t>
            </a:r>
            <a:endParaRPr b="0" lang="fr-FR" sz="1800" spc="-1" strike="noStrike">
              <a:latin typeface="Arial"/>
            </a:endParaRPr>
          </a:p>
          <a:p>
            <a:pPr marL="264960" indent="-187200">
              <a:lnSpc>
                <a:spcPct val="100000"/>
              </a:lnSpc>
              <a:buNone/>
              <a:tabLst>
                <a:tab algn="l" pos="0"/>
              </a:tabLst>
            </a:pPr>
            <a:r>
              <a:rPr b="0" lang="fr-FR" sz="1800" spc="-1" strike="noStrike">
                <a:solidFill>
                  <a:srgbClr val="000000"/>
                </a:solidFill>
                <a:latin typeface="Calibri"/>
              </a:rPr>
              <a:t>- UDAP (protection du patrimoine).</a:t>
            </a:r>
            <a:endParaRPr b="0" lang="fr-FR" sz="1800" spc="-1" strike="noStrike">
              <a:latin typeface="Arial"/>
            </a:endParaRPr>
          </a:p>
          <a:p>
            <a:pPr>
              <a:lnSpc>
                <a:spcPct val="100000"/>
              </a:lnSpc>
              <a:buNone/>
              <a:tabLst>
                <a:tab algn="l" pos="0"/>
              </a:tabLst>
            </a:pPr>
            <a:endParaRPr b="0" lang="fr-FR" sz="1400" spc="-1" strike="noStrike">
              <a:latin typeface="Arial"/>
            </a:endParaRPr>
          </a:p>
          <a:p>
            <a:pPr>
              <a:lnSpc>
                <a:spcPct val="100000"/>
              </a:lnSpc>
              <a:buNone/>
              <a:tabLst>
                <a:tab algn="l" pos="0"/>
              </a:tabLst>
            </a:pPr>
            <a:r>
              <a:rPr b="1" lang="fr-FR" sz="2000" spc="-1" strike="noStrike">
                <a:solidFill>
                  <a:srgbClr val="000000"/>
                </a:solidFill>
                <a:latin typeface="Calibri"/>
              </a:rPr>
              <a:t>3. </a:t>
            </a:r>
            <a:r>
              <a:rPr b="0" lang="fr-FR" sz="2000" spc="-1" strike="noStrike">
                <a:solidFill>
                  <a:srgbClr val="000000"/>
                </a:solidFill>
                <a:latin typeface="Calibri"/>
              </a:rPr>
              <a:t>l’opérateur peut tenir des moments d’information en amont :</a:t>
            </a:r>
            <a:endParaRPr b="0" lang="fr-FR" sz="2000" spc="-1" strike="noStrike">
              <a:latin typeface="Arial"/>
            </a:endParaRPr>
          </a:p>
          <a:p>
            <a:pPr>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Auquel cas :</a:t>
            </a:r>
            <a:endParaRPr b="0" lang="fr-FR" sz="1800" spc="-1" strike="noStrike">
              <a:latin typeface="Arial"/>
            </a:endParaRPr>
          </a:p>
          <a:p>
            <a:pPr>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ceux-ci ne doivent pas se limiter aux propriétaires et exploitants concernés.</a:t>
            </a:r>
            <a:endParaRPr b="0" lang="fr-FR" sz="1800" spc="-1" strike="noStrike">
              <a:latin typeface="Arial"/>
            </a:endParaRPr>
          </a:p>
          <a:p>
            <a:pPr>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la publicité doit en être faite par le maire, préalablement.</a:t>
            </a:r>
            <a:endParaRPr b="0" lang="fr-FR" sz="1800" spc="-1" strike="noStrike">
              <a:latin typeface="Arial"/>
            </a:endParaRPr>
          </a:p>
          <a:p>
            <a:pPr>
              <a:lnSpc>
                <a:spcPct val="100000"/>
              </a:lnSpc>
              <a:buNone/>
              <a:tabLst>
                <a:tab algn="l" pos="0"/>
              </a:tabLst>
            </a:pPr>
            <a:endParaRPr b="0" lang="fr-FR" sz="1400" spc="-1" strike="noStrike">
              <a:latin typeface="Arial"/>
            </a:endParaRPr>
          </a:p>
          <a:p>
            <a:pPr marL="264960" indent="-264960">
              <a:lnSpc>
                <a:spcPct val="100000"/>
              </a:lnSpc>
              <a:buNone/>
              <a:tabLst>
                <a:tab algn="l" pos="0"/>
              </a:tabLst>
            </a:pPr>
            <a:r>
              <a:rPr b="1" lang="fr-FR" sz="2000" spc="-1" strike="noStrike">
                <a:solidFill>
                  <a:srgbClr val="000000"/>
                </a:solidFill>
                <a:latin typeface="Calibri"/>
              </a:rPr>
              <a:t>4. </a:t>
            </a:r>
            <a:r>
              <a:rPr b="0" lang="fr-FR" sz="2000" spc="-1" strike="noStrike">
                <a:solidFill>
                  <a:srgbClr val="000000"/>
                </a:solidFill>
                <a:latin typeface="Calibri"/>
              </a:rPr>
              <a:t>en fin de phase amont, un « pôle EnR » réuni par le sous-préfet dit « référent départemental EnR » donne un avis au préfet :</a:t>
            </a:r>
            <a:endParaRPr b="0" lang="fr-FR" sz="2000" spc="-1" strike="noStrike">
              <a:latin typeface="Arial"/>
            </a:endParaRPr>
          </a:p>
          <a:p>
            <a:pPr marL="264960" indent="-26496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a:t>
            </a:r>
            <a:r>
              <a:rPr b="0" lang="fr-FR" sz="1800" spc="-1" strike="noStrike">
                <a:solidFill>
                  <a:srgbClr val="000000"/>
                </a:solidFill>
                <a:latin typeface="Calibri"/>
              </a:rPr>
              <a:t>- participent à cette réunion la DREAL, la DDT(M), et l’UDAP. Le maire est également auditionné</a:t>
            </a:r>
            <a:r>
              <a:rPr b="0" lang="fr-FR" sz="1800" spc="-1" strike="noStrike">
                <a:solidFill>
                  <a:srgbClr val="bf9000"/>
                </a:solidFill>
                <a:latin typeface="Calibri"/>
              </a:rPr>
              <a:t>. </a:t>
            </a:r>
            <a:endParaRPr b="0" lang="fr-FR" sz="1800" spc="-1" strike="noStrike">
              <a:latin typeface="Arial"/>
            </a:endParaRPr>
          </a:p>
          <a:p>
            <a:pPr marL="264960" indent="-264960">
              <a:lnSpc>
                <a:spcPct val="100000"/>
              </a:lnSpc>
              <a:buNone/>
              <a:tabLst>
                <a:tab algn="l" pos="0"/>
              </a:tabLst>
            </a:pPr>
            <a:r>
              <a:rPr b="0" lang="fr-FR" sz="1800" spc="-1" strike="noStrike">
                <a:solidFill>
                  <a:srgbClr val="bf9000"/>
                </a:solidFill>
                <a:latin typeface="Calibri"/>
              </a:rPr>
              <a:t>      </a:t>
            </a:r>
            <a:r>
              <a:rPr b="0" lang="fr-FR" sz="1800" spc="-1" strike="noStrike">
                <a:solidFill>
                  <a:srgbClr val="bf9000"/>
                </a:solidFill>
                <a:latin typeface="Calibri"/>
              </a:rPr>
              <a:t>- </a:t>
            </a:r>
            <a:r>
              <a:rPr b="1" lang="fr-FR" sz="1800" spc="-1" strike="noStrike">
                <a:solidFill>
                  <a:srgbClr val="bf9000"/>
                </a:solidFill>
                <a:latin typeface="Calibri"/>
              </a:rPr>
              <a:t>vous avez accès à cet avis, </a:t>
            </a:r>
            <a:r>
              <a:rPr b="0" lang="fr-FR" sz="1800" spc="-1" strike="noStrike">
                <a:solidFill>
                  <a:srgbClr val="000000"/>
                </a:solidFill>
                <a:latin typeface="Calibri"/>
              </a:rPr>
              <a:t>qui n’est pas un avis contraignant : pensez à le demander à la DDT(M).</a:t>
            </a:r>
            <a:endParaRPr b="0" lang="fr-FR" sz="1800" spc="-1" strike="noStrike">
              <a:latin typeface="Arial"/>
            </a:endParaRPr>
          </a:p>
        </p:txBody>
      </p:sp>
      <p:sp>
        <p:nvSpPr>
          <p:cNvPr id="126" name="ZoneTexte 4"/>
          <p:cNvSpPr/>
          <p:nvPr/>
        </p:nvSpPr>
        <p:spPr>
          <a:xfrm>
            <a:off x="192960" y="270000"/>
            <a:ext cx="282528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1 : la phase amont (suite)</a:t>
            </a:r>
            <a:endParaRPr b="0" lang="fr-FR" sz="1600" spc="-1" strike="noStrike">
              <a:latin typeface="Arial"/>
            </a:endParaRPr>
          </a:p>
        </p:txBody>
      </p:sp>
      <p:sp>
        <p:nvSpPr>
          <p:cNvPr id="2" name="PlaceHolder 1"/>
          <p:cNvSpPr>
            <a:spLocks noGrp="1"/>
          </p:cNvSpPr>
          <p:nvPr>
            <p:ph type="sldNum" idx="3"/>
          </p:nvPr>
        </p:nvSpPr>
        <p:spPr/>
        <p:txBody>
          <a:bodyPr/>
          <a:p>
            <a:fld id="{97A09002-B9F5-4451-AF58-ED98B0D92FFF}"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ZoneTexte 1"/>
          <p:cNvSpPr/>
          <p:nvPr/>
        </p:nvSpPr>
        <p:spPr>
          <a:xfrm>
            <a:off x="168120" y="87840"/>
            <a:ext cx="26377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1 : la phase amont (fin)</a:t>
            </a:r>
            <a:endParaRPr b="0" lang="fr-FR" sz="1600" spc="-1" strike="noStrike">
              <a:latin typeface="Arial"/>
            </a:endParaRPr>
          </a:p>
        </p:txBody>
      </p:sp>
      <p:sp>
        <p:nvSpPr>
          <p:cNvPr id="128" name="ZoneTexte 3"/>
          <p:cNvSpPr/>
          <p:nvPr/>
        </p:nvSpPr>
        <p:spPr>
          <a:xfrm>
            <a:off x="663120" y="748080"/>
            <a:ext cx="4312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12. Ce que vous pouvez et devez faire : </a:t>
            </a:r>
            <a:endParaRPr b="0" lang="fr-FR" sz="2000" spc="-1" strike="noStrike">
              <a:latin typeface="Arial"/>
            </a:endParaRPr>
          </a:p>
        </p:txBody>
      </p:sp>
      <p:sp>
        <p:nvSpPr>
          <p:cNvPr id="129" name="ZoneTexte 4"/>
          <p:cNvSpPr/>
          <p:nvPr/>
        </p:nvSpPr>
        <p:spPr>
          <a:xfrm>
            <a:off x="276840" y="1216440"/>
            <a:ext cx="11290320" cy="50684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1800" spc="-1" strike="noStrike">
                <a:solidFill>
                  <a:srgbClr val="000000"/>
                </a:solidFill>
                <a:latin typeface="Calibri"/>
              </a:rPr>
              <a:t>1. </a:t>
            </a:r>
            <a:r>
              <a:rPr b="0" lang="fr-FR" sz="1800" spc="-1" strike="noStrike">
                <a:solidFill>
                  <a:srgbClr val="000000"/>
                </a:solidFill>
                <a:latin typeface="Calibri"/>
              </a:rPr>
              <a:t>Commencez à en parler autour de vous : </a:t>
            </a:r>
            <a:endParaRPr b="0" lang="fr-FR" sz="1800" spc="-1" strike="noStrike">
              <a:latin typeface="Arial"/>
            </a:endParaRPr>
          </a:p>
          <a:p>
            <a:pPr marL="343080" indent="-343080">
              <a:lnSpc>
                <a:spcPct val="100000"/>
              </a:lnSpc>
              <a:buNone/>
              <a:tabLst>
                <a:tab algn="l" pos="0"/>
              </a:tabLst>
            </a:pPr>
            <a:r>
              <a:rPr b="1" lang="fr-FR" sz="1800" spc="-1" strike="noStrike">
                <a:solidFill>
                  <a:srgbClr val="548235"/>
                </a:solidFill>
                <a:latin typeface="Calibri"/>
              </a:rPr>
              <a:t>	</a:t>
            </a:r>
            <a:r>
              <a:rPr b="1" lang="fr-FR" sz="1600" spc="-1" strike="noStrike">
                <a:solidFill>
                  <a:srgbClr val="548235"/>
                </a:solidFill>
                <a:latin typeface="Calibri"/>
              </a:rPr>
              <a:t>L’objectif ici est de </a:t>
            </a:r>
            <a:r>
              <a:rPr b="1" lang="fr-FR" sz="1600" spc="-1" strike="noStrike">
                <a:solidFill>
                  <a:srgbClr val="bf9000"/>
                </a:solidFill>
                <a:latin typeface="Calibri"/>
              </a:rPr>
              <a:t>briser la confidentialité et le silence </a:t>
            </a:r>
            <a:r>
              <a:rPr b="1" lang="fr-FR" sz="1600" spc="-1" strike="noStrike">
                <a:solidFill>
                  <a:srgbClr val="548235"/>
                </a:solidFill>
                <a:latin typeface="Wingdings"/>
              </a:rPr>
              <a:t></a:t>
            </a:r>
            <a:r>
              <a:rPr b="1" lang="fr-FR" sz="1600" spc="-1" strike="noStrike">
                <a:solidFill>
                  <a:srgbClr val="548235"/>
                </a:solidFill>
                <a:latin typeface="Calibri"/>
              </a:rPr>
              <a:t> un travail de transparence (population, élus, presse)</a:t>
            </a:r>
            <a:endParaRPr b="0" lang="fr-FR" sz="1600" spc="-1" strike="noStrike">
              <a:latin typeface="Arial"/>
            </a:endParaRPr>
          </a:p>
          <a:p>
            <a:pPr>
              <a:lnSpc>
                <a:spcPct val="100000"/>
              </a:lnSpc>
              <a:buNone/>
              <a:tabLst>
                <a:tab algn="l" pos="0"/>
              </a:tabLst>
            </a:pPr>
            <a:endParaRPr b="0" lang="fr-FR" sz="800" spc="-1" strike="noStrike">
              <a:latin typeface="Arial"/>
            </a:endParaRPr>
          </a:p>
          <a:p>
            <a:pPr>
              <a:lnSpc>
                <a:spcPct val="100000"/>
              </a:lnSpc>
              <a:buNone/>
              <a:tabLst>
                <a:tab algn="l" pos="0"/>
              </a:tabLst>
            </a:pPr>
            <a:r>
              <a:rPr b="1" lang="fr-FR" sz="1800" spc="-1" strike="noStrike">
                <a:solidFill>
                  <a:srgbClr val="000000"/>
                </a:solidFill>
                <a:latin typeface="Calibri"/>
              </a:rPr>
              <a:t>2. </a:t>
            </a:r>
            <a:r>
              <a:rPr b="0" lang="fr-FR" sz="1800" spc="-1" strike="noStrike">
                <a:solidFill>
                  <a:srgbClr val="000000"/>
                </a:solidFill>
                <a:latin typeface="Calibri"/>
              </a:rPr>
              <a:t>Créez une association :</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600" spc="-1" strike="noStrike">
                <a:solidFill>
                  <a:srgbClr val="000000"/>
                </a:solidFill>
                <a:latin typeface="Calibri"/>
              </a:rPr>
              <a:t>Mieux encore, travaillez avec une association locale existante ou réactivez une association ancienne mise en sommeil : à sa première AG, faites évoluer ses statuts en tant que de besoin : </a:t>
            </a:r>
            <a:endParaRPr b="0" lang="fr-FR" sz="1600" spc="-1" strike="noStrike">
              <a:latin typeface="Arial"/>
            </a:endParaRPr>
          </a:p>
          <a:p>
            <a:pPr marL="539640" indent="-343080">
              <a:lnSpc>
                <a:spcPct val="100000"/>
              </a:lnSpc>
              <a:buNone/>
              <a:tabLst>
                <a:tab algn="l" pos="0"/>
              </a:tabLst>
            </a:pPr>
            <a:r>
              <a:rPr b="0" lang="fr-FR" sz="1800" spc="-1" strike="noStrike">
                <a:solidFill>
                  <a:srgbClr val="000000"/>
                </a:solidFill>
                <a:latin typeface="Calibri"/>
              </a:rPr>
              <a:t>- </a:t>
            </a:r>
            <a:r>
              <a:rPr b="0" lang="fr-FR" sz="1600" spc="-1" strike="noStrike" u="sng">
                <a:solidFill>
                  <a:srgbClr val="000000"/>
                </a:solidFill>
                <a:uFillTx/>
                <a:latin typeface="Calibri"/>
              </a:rPr>
              <a:t>objet</a:t>
            </a:r>
            <a:r>
              <a:rPr b="0" lang="fr-FR" sz="1600" spc="-1" strike="noStrike">
                <a:solidFill>
                  <a:srgbClr val="000000"/>
                </a:solidFill>
                <a:latin typeface="Calibri"/>
              </a:rPr>
              <a:t> : la protection de l’environnement, des paysages, de la biodiversité, la défense des habitants incluant les riverains</a:t>
            </a:r>
            <a:endParaRPr b="0" lang="fr-FR" sz="1600" spc="-1" strike="noStrike">
              <a:latin typeface="Arial"/>
            </a:endParaRPr>
          </a:p>
          <a:p>
            <a:pPr marL="539640" indent="12600">
              <a:lnSpc>
                <a:spcPct val="100000"/>
              </a:lnSpc>
              <a:buClr>
                <a:srgbClr val="000000"/>
              </a:buClr>
              <a:buFont typeface="StarSymbol"/>
              <a:buChar char="-"/>
              <a:tabLst>
                <a:tab algn="l" pos="0"/>
              </a:tabLst>
            </a:pPr>
            <a:r>
              <a:rPr b="0" lang="fr-FR" sz="1600" spc="-1" strike="noStrike">
                <a:solidFill>
                  <a:srgbClr val="000000"/>
                </a:solidFill>
                <a:latin typeface="Calibri"/>
              </a:rPr>
              <a:t> </a:t>
            </a:r>
            <a:r>
              <a:rPr b="0" lang="fr-FR" sz="1600" spc="-1" strike="noStrike" u="sng">
                <a:solidFill>
                  <a:srgbClr val="000000"/>
                </a:solidFill>
                <a:uFillTx/>
                <a:latin typeface="Calibri"/>
              </a:rPr>
              <a:t>champ géographique </a:t>
            </a:r>
            <a:r>
              <a:rPr b="0" lang="fr-FR" sz="1600" spc="-1" strike="noStrike">
                <a:solidFill>
                  <a:srgbClr val="000000"/>
                </a:solidFill>
                <a:latin typeface="Calibri"/>
              </a:rPr>
              <a:t>: plus large que votre commune </a:t>
            </a:r>
            <a:r>
              <a:rPr b="0" lang="fr-FR" sz="1600" spc="-1" strike="noStrike">
                <a:solidFill>
                  <a:srgbClr val="000000"/>
                </a:solidFill>
                <a:latin typeface="Wingdings"/>
              </a:rPr>
              <a:t></a:t>
            </a:r>
            <a:r>
              <a:rPr b="0" lang="fr-FR" sz="1600" spc="-1" strike="noStrike">
                <a:solidFill>
                  <a:srgbClr val="000000"/>
                </a:solidFill>
                <a:latin typeface="Calibri"/>
              </a:rPr>
              <a:t> SCoT ou équivalent, </a:t>
            </a:r>
            <a:r>
              <a:rPr b="0" lang="fr-FR" sz="1600" spc="-1" strike="noStrike" u="sng">
                <a:solidFill>
                  <a:srgbClr val="000000"/>
                </a:solidFill>
                <a:uFillTx/>
                <a:latin typeface="Calibri"/>
              </a:rPr>
              <a:t>a minima votre Com Com</a:t>
            </a:r>
            <a:r>
              <a:rPr b="0" lang="fr-FR" sz="1600" spc="-1" strike="noStrike">
                <a:solidFill>
                  <a:srgbClr val="000000"/>
                </a:solidFill>
                <a:latin typeface="Calibri"/>
              </a:rPr>
              <a:t>.</a:t>
            </a:r>
            <a:endParaRPr b="0" lang="fr-FR" sz="1600" spc="-1" strike="noStrike">
              <a:latin typeface="Arial"/>
            </a:endParaRPr>
          </a:p>
          <a:p>
            <a:pPr marL="343080" indent="-343080">
              <a:lnSpc>
                <a:spcPct val="100000"/>
              </a:lnSpc>
              <a:buNone/>
              <a:tabLst>
                <a:tab algn="l" pos="0"/>
              </a:tabLst>
            </a:pPr>
            <a:endParaRPr b="0" lang="fr-FR" sz="700" spc="-1" strike="noStrike">
              <a:latin typeface="Arial"/>
            </a:endParaRPr>
          </a:p>
          <a:p>
            <a:pPr marL="343080" indent="-343080">
              <a:lnSpc>
                <a:spcPct val="100000"/>
              </a:lnSpc>
              <a:buNone/>
              <a:tabLst>
                <a:tab algn="l" pos="0"/>
              </a:tabLst>
            </a:pPr>
            <a:r>
              <a:rPr b="0" lang="fr-FR" sz="1400" spc="-1" strike="noStrike">
                <a:solidFill>
                  <a:srgbClr val="000000"/>
                </a:solidFill>
                <a:latin typeface="Calibri"/>
              </a:rPr>
              <a:t>	</a:t>
            </a:r>
            <a:r>
              <a:rPr b="0" lang="fr-FR" sz="1400" spc="-1" strike="noStrike" u="sng">
                <a:solidFill>
                  <a:srgbClr val="000000"/>
                </a:solidFill>
                <a:uFillTx/>
                <a:latin typeface="Calibri"/>
              </a:rPr>
              <a:t>Réfléchissez à</a:t>
            </a:r>
            <a:r>
              <a:rPr b="0" lang="fr-FR" sz="1400" spc="-1" strike="noStrike">
                <a:solidFill>
                  <a:srgbClr val="000000"/>
                </a:solidFill>
                <a:latin typeface="Calibri"/>
              </a:rPr>
              <a:t> :</a:t>
            </a:r>
            <a:endParaRPr b="0" lang="fr-FR" sz="1400" spc="-1" strike="noStrike">
              <a:latin typeface="Arial"/>
            </a:endParaRPr>
          </a:p>
          <a:p>
            <a:pPr marL="985680" indent="-343080">
              <a:lnSpc>
                <a:spcPct val="100000"/>
              </a:lnSpc>
              <a:buClr>
                <a:srgbClr val="000000"/>
              </a:buClr>
              <a:buFont typeface="StarSymbol"/>
              <a:buAutoNum type="arabicParenR"/>
              <a:tabLst>
                <a:tab algn="l" pos="0"/>
              </a:tabLst>
            </a:pPr>
            <a:r>
              <a:rPr b="0" lang="fr-FR" sz="1400" spc="-1" strike="noStrike">
                <a:solidFill>
                  <a:srgbClr val="000000"/>
                </a:solidFill>
                <a:latin typeface="Calibri"/>
              </a:rPr>
              <a:t>vos moyens propres : cotisations, dons, aide juridictionnelle (formulaire 15628*02)</a:t>
            </a:r>
            <a:endParaRPr b="0" lang="fr-FR" sz="1400" spc="-1" strike="noStrike">
              <a:latin typeface="Arial"/>
            </a:endParaRPr>
          </a:p>
          <a:p>
            <a:pPr marL="642960">
              <a:lnSpc>
                <a:spcPct val="100000"/>
              </a:lnSpc>
              <a:buNone/>
              <a:tabLst>
                <a:tab algn="l" pos="0"/>
              </a:tabLst>
            </a:pPr>
            <a:r>
              <a:rPr b="0" lang="fr-FR" sz="1400" spc="-1" strike="noStrike">
                <a:solidFill>
                  <a:srgbClr val="000000"/>
                </a:solidFill>
                <a:latin typeface="Calibri"/>
              </a:rPr>
              <a:t>         </a:t>
            </a:r>
            <a:r>
              <a:rPr b="0" lang="fr-FR" sz="1400" spc="-1" strike="noStrike">
                <a:solidFill>
                  <a:srgbClr val="000000"/>
                </a:solidFill>
                <a:latin typeface="Calibri"/>
              </a:rPr>
              <a:t>Demandez le rescrit fiscal nécessaire pour établir à vos donateurs des reçus fiscaux.</a:t>
            </a:r>
            <a:endParaRPr b="0" lang="fr-FR" sz="1400" spc="-1" strike="noStrike">
              <a:latin typeface="Arial"/>
            </a:endParaRPr>
          </a:p>
          <a:p>
            <a:pPr marL="642960">
              <a:lnSpc>
                <a:spcPct val="100000"/>
              </a:lnSpc>
              <a:buNone/>
              <a:tabLst>
                <a:tab algn="l" pos="0"/>
              </a:tabLst>
            </a:pPr>
            <a:r>
              <a:rPr b="0" lang="fr-FR" sz="1400" spc="-1" strike="noStrike">
                <a:solidFill>
                  <a:srgbClr val="000000"/>
                </a:solidFill>
                <a:latin typeface="Calibri"/>
              </a:rPr>
              <a:t>(2)     votre organisation : coordination, commissions techniques …</a:t>
            </a:r>
            <a:endParaRPr b="0" lang="fr-FR" sz="1400" spc="-1" strike="noStrike">
              <a:latin typeface="Arial"/>
            </a:endParaRPr>
          </a:p>
          <a:p>
            <a:pPr>
              <a:lnSpc>
                <a:spcPct val="100000"/>
              </a:lnSpc>
              <a:buNone/>
              <a:tabLst>
                <a:tab algn="l" pos="0"/>
              </a:tabLst>
            </a:pPr>
            <a:endParaRPr b="0" lang="fr-FR" sz="800" spc="-1" strike="noStrike">
              <a:latin typeface="Arial"/>
            </a:endParaRPr>
          </a:p>
          <a:p>
            <a:pPr>
              <a:lnSpc>
                <a:spcPct val="100000"/>
              </a:lnSpc>
              <a:buNone/>
              <a:tabLst>
                <a:tab algn="l" pos="0"/>
              </a:tabLst>
            </a:pPr>
            <a:r>
              <a:rPr b="1" lang="fr-FR" sz="1800" spc="-1" strike="noStrike">
                <a:solidFill>
                  <a:srgbClr val="000000"/>
                </a:solidFill>
                <a:latin typeface="Calibri"/>
              </a:rPr>
              <a:t>3. </a:t>
            </a:r>
            <a:r>
              <a:rPr b="0" lang="fr-FR" sz="1800" spc="-1" strike="noStrike">
                <a:solidFill>
                  <a:srgbClr val="000000"/>
                </a:solidFill>
                <a:latin typeface="Calibri"/>
              </a:rPr>
              <a:t>Faites l’inventaire de vos alliés, notamment dans le monde associatif : … </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600" spc="-1" strike="noStrike">
                <a:solidFill>
                  <a:srgbClr val="000000"/>
                </a:solidFill>
                <a:latin typeface="Calibri"/>
              </a:rPr>
              <a:t>Associations botaniques, avifaunistiques, mammologiques, de défense des paysages ou du patrimoine </a:t>
            </a:r>
            <a:endParaRPr b="0" lang="fr-FR" sz="1600" spc="-1" strike="noStrike">
              <a:latin typeface="Arial"/>
            </a:endParaRPr>
          </a:p>
          <a:p>
            <a:pPr marL="343080" indent="-34308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Prenez avec eux des contacts et mettez-vous à leur écoute afin de nourrir les réunions publiques. </a:t>
            </a:r>
            <a:endParaRPr b="0" lang="fr-FR" sz="1600" spc="-1" strike="noStrike">
              <a:latin typeface="Arial"/>
            </a:endParaRPr>
          </a:p>
          <a:p>
            <a:pPr marL="363600" indent="-343080">
              <a:lnSpc>
                <a:spcPct val="100000"/>
              </a:lnSpc>
              <a:buNone/>
              <a:tabLst>
                <a:tab algn="l" pos="0"/>
              </a:tabLst>
            </a:pPr>
            <a:r>
              <a:rPr b="0" lang="fr-FR" sz="1600" spc="-1" strike="noStrike">
                <a:solidFill>
                  <a:srgbClr val="000000"/>
                </a:solidFill>
                <a:latin typeface="Calibri"/>
              </a:rPr>
              <a:t>Prenez également des contacts avec la population, y compris dans les communes limitrophes</a:t>
            </a:r>
            <a:endParaRPr b="0" lang="fr-FR" sz="1600" spc="-1" strike="noStrike">
              <a:latin typeface="Arial"/>
            </a:endParaRPr>
          </a:p>
          <a:p>
            <a:pPr>
              <a:lnSpc>
                <a:spcPct val="100000"/>
              </a:lnSpc>
              <a:buNone/>
              <a:tabLst>
                <a:tab algn="l" pos="0"/>
              </a:tabLst>
            </a:pPr>
            <a:endParaRPr b="0" lang="fr-FR" sz="8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4.</a:t>
            </a:r>
            <a:r>
              <a:rPr b="0" lang="fr-FR" sz="1800" spc="-1" strike="noStrike">
                <a:solidFill>
                  <a:srgbClr val="000000"/>
                </a:solidFill>
                <a:latin typeface="Calibri"/>
              </a:rPr>
              <a:t> Demandez audience au maire, ainsi qu’au président de la communauté de communes</a:t>
            </a:r>
            <a:endParaRPr b="0" lang="fr-FR" sz="1800" spc="-1" strike="noStrike">
              <a:latin typeface="Arial"/>
            </a:endParaRPr>
          </a:p>
          <a:p>
            <a:pPr marL="343080" indent="-34308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Clarifiez les éventuels « engagements » qu’ils ont pris (qui n’ont aucune valeur dont l’opérateur puisse se prévaloir) ou qu’ils n’ont pas pris (s’ils sont opposés au projet).</a:t>
            </a:r>
            <a:endParaRPr b="0" lang="fr-FR" sz="1600" spc="-1" strike="noStrike">
              <a:latin typeface="Arial"/>
            </a:endParaRPr>
          </a:p>
        </p:txBody>
      </p:sp>
      <p:sp>
        <p:nvSpPr>
          <p:cNvPr id="2" name="PlaceHolder 1"/>
          <p:cNvSpPr>
            <a:spLocks noGrp="1"/>
          </p:cNvSpPr>
          <p:nvPr>
            <p:ph type="sldNum" idx="6"/>
          </p:nvPr>
        </p:nvSpPr>
        <p:spPr/>
        <p:txBody>
          <a:bodyPr/>
          <a:p>
            <a:fld id="{3689D87F-49DD-475A-807F-165BFA819385}"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ZoneTexte 1"/>
          <p:cNvSpPr/>
          <p:nvPr/>
        </p:nvSpPr>
        <p:spPr>
          <a:xfrm>
            <a:off x="163440" y="87840"/>
            <a:ext cx="224604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1 : la phase amont</a:t>
            </a:r>
            <a:endParaRPr b="0" lang="fr-FR" sz="1600" spc="-1" strike="noStrike">
              <a:latin typeface="Arial"/>
            </a:endParaRPr>
          </a:p>
        </p:txBody>
      </p:sp>
      <p:sp>
        <p:nvSpPr>
          <p:cNvPr id="131" name="ZoneTexte 3"/>
          <p:cNvSpPr/>
          <p:nvPr/>
        </p:nvSpPr>
        <p:spPr>
          <a:xfrm>
            <a:off x="635760" y="705600"/>
            <a:ext cx="4879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12. Ce que vous pouvez et devez faire </a:t>
            </a:r>
            <a:r>
              <a:rPr b="0" lang="fr-FR" sz="1600" spc="-1" strike="noStrike">
                <a:solidFill>
                  <a:srgbClr val="000000"/>
                </a:solidFill>
                <a:latin typeface="Calibri"/>
              </a:rPr>
              <a:t>(suite) </a:t>
            </a:r>
            <a:r>
              <a:rPr b="1" lang="fr-FR" sz="2000" spc="-1" strike="noStrike">
                <a:solidFill>
                  <a:srgbClr val="2f5597"/>
                </a:solidFill>
                <a:latin typeface="Calibri"/>
              </a:rPr>
              <a:t>: </a:t>
            </a:r>
            <a:endParaRPr b="0" lang="fr-FR" sz="2000" spc="-1" strike="noStrike">
              <a:latin typeface="Arial"/>
            </a:endParaRPr>
          </a:p>
        </p:txBody>
      </p:sp>
      <p:sp>
        <p:nvSpPr>
          <p:cNvPr id="132" name="ZoneTexte 4"/>
          <p:cNvSpPr/>
          <p:nvPr/>
        </p:nvSpPr>
        <p:spPr>
          <a:xfrm>
            <a:off x="376920" y="1501920"/>
            <a:ext cx="11437920" cy="4782960"/>
          </a:xfrm>
          <a:prstGeom prst="rect">
            <a:avLst/>
          </a:prstGeom>
          <a:noFill/>
          <a:ln w="0">
            <a:noFill/>
          </a:ln>
        </p:spPr>
        <p:style>
          <a:lnRef idx="0"/>
          <a:fillRef idx="0"/>
          <a:effectRef idx="0"/>
          <a:fontRef idx="minor"/>
        </p:style>
        <p:txBody>
          <a:bodyPr lIns="90000" rIns="90000" tIns="45000" bIns="45000" anchor="t">
            <a:spAutoFit/>
          </a:bodyPr>
          <a:p>
            <a:pPr marL="176040" indent="-176040">
              <a:lnSpc>
                <a:spcPct val="100000"/>
              </a:lnSpc>
              <a:buNone/>
              <a:tabLst>
                <a:tab algn="l" pos="0"/>
              </a:tabLst>
            </a:pPr>
            <a:r>
              <a:rPr b="1" lang="fr-FR" sz="1800" spc="-1" strike="noStrike">
                <a:solidFill>
                  <a:srgbClr val="000000"/>
                </a:solidFill>
                <a:latin typeface="Calibri"/>
              </a:rPr>
              <a:t>5. </a:t>
            </a:r>
            <a:r>
              <a:rPr b="0" lang="fr-FR" sz="1800" spc="-1" strike="noStrike">
                <a:solidFill>
                  <a:srgbClr val="000000"/>
                </a:solidFill>
                <a:latin typeface="Calibri"/>
              </a:rPr>
              <a:t>Rassemblez les éléments techniques du projet :</a:t>
            </a:r>
            <a:endParaRPr b="0" lang="fr-FR" sz="1800" spc="-1" strike="noStrike">
              <a:latin typeface="Arial"/>
            </a:endParaRPr>
          </a:p>
          <a:p>
            <a:pPr marL="176040" indent="-17604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lieu projeté et parcelles convoitées (aller au Cadastre si nécessaire) ainsi que les propriétaires concernés</a:t>
            </a:r>
            <a:endParaRPr b="0" lang="fr-FR" sz="1800" spc="-1" strike="noStrike">
              <a:latin typeface="Arial"/>
            </a:endParaRPr>
          </a:p>
          <a:p>
            <a:pPr marL="176040" indent="-17604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le nombre de panneaux, leur puissance-crête ainsi que leur hauteur, leur caractère orientable ou non</a:t>
            </a:r>
            <a:endParaRPr b="0" lang="fr-FR" sz="1800" spc="-1" strike="noStrike">
              <a:latin typeface="Arial"/>
            </a:endParaRPr>
          </a:p>
          <a:p>
            <a:pPr marL="176040" indent="-176040">
              <a:lnSpc>
                <a:spcPct val="100000"/>
              </a:lnSpc>
              <a:buNone/>
              <a:tabLst>
                <a:tab algn="l" pos="0"/>
              </a:tabLst>
            </a:pPr>
            <a:endParaRPr b="0" lang="fr-FR" sz="800" spc="-1" strike="noStrike">
              <a:latin typeface="Arial"/>
            </a:endParaRPr>
          </a:p>
          <a:p>
            <a:pPr marL="176040" indent="-176040">
              <a:lnSpc>
                <a:spcPct val="100000"/>
              </a:lnSpc>
              <a:buNone/>
              <a:tabLst>
                <a:tab algn="l" pos="0"/>
              </a:tabLst>
            </a:pPr>
            <a:r>
              <a:rPr b="0" lang="fr-FR" sz="1800" spc="-1" strike="noStrike">
                <a:solidFill>
                  <a:srgbClr val="000000"/>
                </a:solidFill>
                <a:latin typeface="Calibri"/>
              </a:rPr>
              <a:t>Faites un 1</a:t>
            </a:r>
            <a:r>
              <a:rPr b="0" lang="fr-FR" sz="1800" spc="-1" strike="noStrike" baseline="30000">
                <a:solidFill>
                  <a:srgbClr val="000000"/>
                </a:solidFill>
                <a:latin typeface="Calibri"/>
              </a:rPr>
              <a:t>er</a:t>
            </a:r>
            <a:r>
              <a:rPr b="0" lang="fr-FR" sz="1800" spc="-1" strike="noStrike">
                <a:solidFill>
                  <a:srgbClr val="000000"/>
                </a:solidFill>
                <a:latin typeface="Calibri"/>
              </a:rPr>
              <a:t> inventaire patrimonial (paysages, monuments classés …) et environnemental (sources, biodiversité présente ou migratrice) + distances avec les riverains.</a:t>
            </a:r>
            <a:endParaRPr b="0" lang="fr-FR" sz="1800" spc="-1" strike="noStrike">
              <a:latin typeface="Arial"/>
            </a:endParaRPr>
          </a:p>
          <a:p>
            <a:pPr>
              <a:lnSpc>
                <a:spcPct val="100000"/>
              </a:lnSpc>
              <a:buNone/>
              <a:tabLst>
                <a:tab algn="l" pos="0"/>
              </a:tabLst>
            </a:pPr>
            <a:endParaRPr b="0" lang="fr-FR" sz="1400" spc="-1" strike="noStrike">
              <a:latin typeface="Arial"/>
            </a:endParaRPr>
          </a:p>
          <a:p>
            <a:pPr>
              <a:lnSpc>
                <a:spcPct val="100000"/>
              </a:lnSpc>
              <a:buNone/>
              <a:tabLst>
                <a:tab algn="l" pos="0"/>
              </a:tabLst>
            </a:pPr>
            <a:r>
              <a:rPr b="1" lang="fr-FR" sz="1800" spc="-1" strike="noStrike">
                <a:solidFill>
                  <a:srgbClr val="000000"/>
                </a:solidFill>
                <a:latin typeface="Calibri"/>
              </a:rPr>
              <a:t>6. </a:t>
            </a:r>
            <a:r>
              <a:rPr b="0" lang="fr-FR" sz="1800" spc="-1" strike="noStrike">
                <a:solidFill>
                  <a:srgbClr val="000000"/>
                </a:solidFill>
                <a:latin typeface="Calibri"/>
              </a:rPr>
              <a:t>Prenez contact avec les services de l’Etat (DDT</a:t>
            </a:r>
            <a:r>
              <a:rPr b="0" lang="fr-FR" sz="1600" spc="-1" strike="noStrike">
                <a:solidFill>
                  <a:srgbClr val="000000"/>
                </a:solidFill>
                <a:latin typeface="Calibri"/>
              </a:rPr>
              <a:t>M</a:t>
            </a:r>
            <a:r>
              <a:rPr b="0" lang="fr-FR" sz="1800" spc="-1" strike="noStrike">
                <a:solidFill>
                  <a:srgbClr val="000000"/>
                </a:solidFill>
                <a:latin typeface="Calibri"/>
              </a:rPr>
              <a:t> ou DREAL si &gt; 3 MWc) : </a:t>
            </a:r>
            <a:endParaRPr b="0" lang="fr-FR" sz="1800" spc="-1" strike="noStrike">
              <a:latin typeface="Arial"/>
            </a:endParaRPr>
          </a:p>
          <a:p>
            <a:pPr marL="264960" indent="-17604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créez à cette occasion une relation aussi positive que possible, technique et dépourvue de passion. </a:t>
            </a:r>
            <a:endParaRPr b="0" lang="fr-FR" sz="1700" spc="-1" strike="noStrike">
              <a:latin typeface="Arial"/>
            </a:endParaRPr>
          </a:p>
          <a:p>
            <a:pPr marL="264960" indent="-17604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manifestez votre désir de prendre connaissance de l’avis du « Pôle EnR » le moment venu.</a:t>
            </a:r>
            <a:endParaRPr b="0" lang="fr-FR" sz="1700" spc="-1" strike="noStrike">
              <a:latin typeface="Arial"/>
            </a:endParaRPr>
          </a:p>
          <a:p>
            <a:pPr>
              <a:lnSpc>
                <a:spcPct val="100000"/>
              </a:lnSpc>
              <a:buNone/>
              <a:tabLst>
                <a:tab algn="l" pos="0"/>
              </a:tabLst>
            </a:pPr>
            <a:endParaRPr b="0" lang="fr-FR" sz="14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7. </a:t>
            </a:r>
            <a:r>
              <a:rPr b="0" lang="fr-FR" sz="1800" spc="-1" strike="noStrike">
                <a:solidFill>
                  <a:srgbClr val="000000"/>
                </a:solidFill>
                <a:latin typeface="Calibri"/>
              </a:rPr>
              <a:t>Vérifiez combien (parmi les voisins du projet - requérants potentiels cf. étape 5) bénéficient d’une protection juridique </a:t>
            </a:r>
            <a:endParaRPr b="0" lang="fr-FR" sz="1800" spc="-1" strike="noStrike">
              <a:latin typeface="Arial"/>
            </a:endParaRPr>
          </a:p>
          <a:p>
            <a:pPr marL="343080" indent="-34308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(par exemple via leur assurance multirisques habitations) </a:t>
            </a:r>
            <a:r>
              <a:rPr b="0" lang="fr-FR" sz="1800" spc="-1" strike="noStrike">
                <a:solidFill>
                  <a:srgbClr val="000000"/>
                </a:solidFill>
                <a:latin typeface="Calibri"/>
              </a:rPr>
              <a:t>et vérifiez les barèmes de prise en charge qui y figurent.</a:t>
            </a:r>
            <a:endParaRPr b="0" lang="fr-FR" sz="1800" spc="-1" strike="noStrike">
              <a:latin typeface="Arial"/>
            </a:endParaRPr>
          </a:p>
          <a:p>
            <a:pPr marL="343080" indent="-343080">
              <a:lnSpc>
                <a:spcPct val="100000"/>
              </a:lnSpc>
              <a:buNone/>
              <a:tabLst>
                <a:tab algn="l" pos="0"/>
              </a:tabLst>
            </a:pPr>
            <a:endParaRPr b="0" lang="fr-FR" sz="1400" spc="-1" strike="noStrike">
              <a:latin typeface="Arial"/>
            </a:endParaRPr>
          </a:p>
          <a:p>
            <a:pPr marL="363600" indent="-363600">
              <a:lnSpc>
                <a:spcPct val="100000"/>
              </a:lnSpc>
              <a:buNone/>
              <a:tabLst>
                <a:tab algn="l" pos="0"/>
              </a:tabLst>
            </a:pPr>
            <a:r>
              <a:rPr b="1" lang="fr-FR" sz="1800" spc="-1" strike="noStrike">
                <a:solidFill>
                  <a:srgbClr val="000000"/>
                </a:solidFill>
                <a:latin typeface="Calibri"/>
              </a:rPr>
              <a:t>8. </a:t>
            </a:r>
            <a:r>
              <a:rPr b="0" lang="fr-FR" sz="1800" spc="-1" strike="noStrike">
                <a:solidFill>
                  <a:srgbClr val="000000"/>
                </a:solidFill>
                <a:latin typeface="Calibri"/>
              </a:rPr>
              <a:t>Etablissez un 1</a:t>
            </a:r>
            <a:r>
              <a:rPr b="0" lang="fr-FR" sz="1800" spc="-1" strike="noStrike" baseline="30000">
                <a:solidFill>
                  <a:srgbClr val="000000"/>
                </a:solidFill>
                <a:latin typeface="Calibri"/>
              </a:rPr>
              <a:t>er</a:t>
            </a:r>
            <a:r>
              <a:rPr b="0" lang="fr-FR" sz="1800" spc="-1" strike="noStrike">
                <a:solidFill>
                  <a:srgbClr val="000000"/>
                </a:solidFill>
                <a:latin typeface="Calibri"/>
              </a:rPr>
              <a:t> tract + affiches percutantes, boîtez &amp; affichez </a:t>
            </a:r>
            <a:r>
              <a:rPr b="0" lang="fr-FR" sz="1600" spc="-1" strike="noStrike">
                <a:solidFill>
                  <a:srgbClr val="000000"/>
                </a:solidFill>
                <a:latin typeface="Calibri"/>
              </a:rPr>
              <a:t>(légalement)</a:t>
            </a:r>
            <a:r>
              <a:rPr b="0" lang="fr-FR" sz="1800" spc="-1" strike="noStrike">
                <a:solidFill>
                  <a:srgbClr val="000000"/>
                </a:solidFill>
                <a:latin typeface="Calibri"/>
              </a:rPr>
              <a:t>. </a:t>
            </a:r>
            <a:endParaRPr b="0" lang="fr-FR" sz="1800" spc="-1" strike="noStrike">
              <a:latin typeface="Arial"/>
            </a:endParaRPr>
          </a:p>
          <a:p>
            <a:pPr marL="363600" indent="-187200">
              <a:lnSpc>
                <a:spcPct val="100000"/>
              </a:lnSpc>
              <a:buNone/>
              <a:tabLst>
                <a:tab algn="l" pos="0"/>
              </a:tabLst>
            </a:pPr>
            <a:r>
              <a:rPr b="1" lang="fr-FR" sz="1700" spc="-1" strike="noStrike">
                <a:solidFill>
                  <a:srgbClr val="000000"/>
                </a:solidFill>
                <a:latin typeface="Calibri"/>
              </a:rPr>
              <a:t>8 bis. </a:t>
            </a:r>
            <a:r>
              <a:rPr b="0" lang="fr-FR" sz="1700" spc="-1" strike="noStrike">
                <a:solidFill>
                  <a:srgbClr val="000000"/>
                </a:solidFill>
                <a:latin typeface="Calibri"/>
              </a:rPr>
              <a:t>si vous avez suffisamment d’éléments techniques : lancez une 1</a:t>
            </a:r>
            <a:r>
              <a:rPr b="0" lang="fr-FR" sz="1700" spc="-1" strike="noStrike" baseline="30000">
                <a:solidFill>
                  <a:srgbClr val="000000"/>
                </a:solidFill>
                <a:latin typeface="Calibri"/>
              </a:rPr>
              <a:t>ère</a:t>
            </a:r>
            <a:r>
              <a:rPr b="0" lang="fr-FR" sz="1700" spc="-1" strike="noStrike">
                <a:solidFill>
                  <a:srgbClr val="000000"/>
                </a:solidFill>
                <a:latin typeface="Calibri"/>
              </a:rPr>
              <a:t> pétition.</a:t>
            </a:r>
            <a:endParaRPr b="0" lang="fr-FR" sz="1700" spc="-1" strike="noStrike">
              <a:latin typeface="Arial"/>
            </a:endParaRPr>
          </a:p>
          <a:p>
            <a:pPr marL="363600" indent="-187200">
              <a:lnSpc>
                <a:spcPct val="100000"/>
              </a:lnSpc>
              <a:buNone/>
              <a:tabLst>
                <a:tab algn="l" pos="0"/>
              </a:tabLst>
            </a:pPr>
            <a:r>
              <a:rPr b="1" lang="fr-FR" sz="1700" spc="-1" strike="noStrike">
                <a:solidFill>
                  <a:srgbClr val="000000"/>
                </a:solidFill>
                <a:latin typeface="Calibri"/>
              </a:rPr>
              <a:t>8 ter. </a:t>
            </a:r>
            <a:r>
              <a:rPr b="0" lang="fr-FR" sz="1700" spc="-1" strike="noStrike">
                <a:solidFill>
                  <a:srgbClr val="000000"/>
                </a:solidFill>
                <a:latin typeface="Calibri"/>
              </a:rPr>
              <a:t>Réfléchissez à la création d’un site internet + communication réseaux sociaux, nommez un responsable.</a:t>
            </a:r>
            <a:r>
              <a:rPr b="1" lang="fr-FR" sz="1600" spc="-1" strike="noStrike">
                <a:solidFill>
                  <a:srgbClr val="c00000"/>
                </a:solidFill>
                <a:latin typeface="Calibri"/>
              </a:rPr>
              <a:t> </a:t>
            </a:r>
            <a:endParaRPr b="0" lang="fr-FR" sz="1600" spc="-1" strike="noStrike">
              <a:latin typeface="Arial"/>
            </a:endParaRPr>
          </a:p>
          <a:p>
            <a:pPr marL="363600" indent="-187200">
              <a:lnSpc>
                <a:spcPct val="100000"/>
              </a:lnSpc>
              <a:buNone/>
              <a:tabLst>
                <a:tab algn="l" pos="0"/>
              </a:tabLst>
            </a:pPr>
            <a:endParaRPr b="0" lang="fr-FR" sz="1100" spc="-1" strike="noStrike">
              <a:latin typeface="Arial"/>
            </a:endParaRPr>
          </a:p>
          <a:p>
            <a:pPr marL="363600" indent="-187200" algn="ctr">
              <a:lnSpc>
                <a:spcPct val="100000"/>
              </a:lnSpc>
              <a:buNone/>
              <a:tabLst>
                <a:tab algn="l" pos="0"/>
              </a:tabLst>
            </a:pPr>
            <a:r>
              <a:rPr b="1" lang="fr-FR" sz="1700" spc="-1" strike="noStrike">
                <a:solidFill>
                  <a:srgbClr val="c00000"/>
                </a:solidFill>
                <a:latin typeface="Calibri"/>
              </a:rPr>
              <a:t>Surtout, dialoguez avec les habitants</a:t>
            </a:r>
            <a:endParaRPr b="0" lang="fr-FR" sz="1700" spc="-1" strike="noStrike">
              <a:latin typeface="Arial"/>
            </a:endParaRPr>
          </a:p>
        </p:txBody>
      </p:sp>
      <p:sp>
        <p:nvSpPr>
          <p:cNvPr id="2" name="PlaceHolder 1"/>
          <p:cNvSpPr>
            <a:spLocks noGrp="1"/>
          </p:cNvSpPr>
          <p:nvPr>
            <p:ph type="sldNum" idx="6"/>
          </p:nvPr>
        </p:nvSpPr>
        <p:spPr/>
        <p:txBody>
          <a:bodyPr/>
          <a:p>
            <a:fld id="{406B1D78-D288-4B78-A008-DDC8C924663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ZoneTexte 1"/>
          <p:cNvSpPr/>
          <p:nvPr/>
        </p:nvSpPr>
        <p:spPr>
          <a:xfrm>
            <a:off x="163440" y="87840"/>
            <a:ext cx="224604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1 : la phase amont</a:t>
            </a:r>
            <a:endParaRPr b="0" lang="fr-FR" sz="1600" spc="-1" strike="noStrike">
              <a:latin typeface="Arial"/>
            </a:endParaRPr>
          </a:p>
        </p:txBody>
      </p:sp>
      <p:sp>
        <p:nvSpPr>
          <p:cNvPr id="134" name="ZoneTexte 3"/>
          <p:cNvSpPr/>
          <p:nvPr/>
        </p:nvSpPr>
        <p:spPr>
          <a:xfrm>
            <a:off x="645120" y="705600"/>
            <a:ext cx="53521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12. Ce que vous pouvez et devez faire </a:t>
            </a:r>
            <a:r>
              <a:rPr b="0" lang="fr-FR" sz="1600" spc="-1" strike="noStrike">
                <a:solidFill>
                  <a:srgbClr val="000000"/>
                </a:solidFill>
                <a:latin typeface="Calibri"/>
              </a:rPr>
              <a:t>(suite et fin) </a:t>
            </a:r>
            <a:r>
              <a:rPr b="1" lang="fr-FR" sz="2000" spc="-1" strike="noStrike">
                <a:solidFill>
                  <a:srgbClr val="2f5597"/>
                </a:solidFill>
                <a:latin typeface="Calibri"/>
              </a:rPr>
              <a:t>: </a:t>
            </a:r>
            <a:endParaRPr b="0" lang="fr-FR" sz="2000" spc="-1" strike="noStrike">
              <a:latin typeface="Arial"/>
            </a:endParaRPr>
          </a:p>
        </p:txBody>
      </p:sp>
      <p:sp>
        <p:nvSpPr>
          <p:cNvPr id="135" name="ZoneTexte 4"/>
          <p:cNvSpPr/>
          <p:nvPr/>
        </p:nvSpPr>
        <p:spPr>
          <a:xfrm>
            <a:off x="289800" y="1796040"/>
            <a:ext cx="11429280" cy="2946960"/>
          </a:xfrm>
          <a:prstGeom prst="rect">
            <a:avLst/>
          </a:prstGeom>
          <a:noFill/>
          <a:ln w="0">
            <a:noFill/>
          </a:ln>
        </p:spPr>
        <p:style>
          <a:lnRef idx="0"/>
          <a:fillRef idx="0"/>
          <a:effectRef idx="0"/>
          <a:fontRef idx="minor"/>
        </p:style>
        <p:txBody>
          <a:bodyPr lIns="90000" rIns="90000" tIns="45000" bIns="45000" anchor="t">
            <a:spAutoFit/>
          </a:bodyPr>
          <a:p>
            <a:pPr marL="363600" indent="-363600">
              <a:lnSpc>
                <a:spcPct val="100000"/>
              </a:lnSpc>
              <a:buNone/>
              <a:tabLst>
                <a:tab algn="l" pos="0"/>
              </a:tabLst>
            </a:pPr>
            <a:r>
              <a:rPr b="1" lang="fr-FR" sz="2000" spc="-1" strike="noStrike">
                <a:solidFill>
                  <a:srgbClr val="000000"/>
                </a:solidFill>
                <a:latin typeface="Calibri"/>
              </a:rPr>
              <a:t>9. </a:t>
            </a:r>
            <a:r>
              <a:rPr b="0" lang="fr-FR" sz="2000" spc="-1" strike="noStrike">
                <a:solidFill>
                  <a:srgbClr val="000000"/>
                </a:solidFill>
                <a:latin typeface="Calibri"/>
              </a:rPr>
              <a:t>Participez au moment d’information de l’opérateur :</a:t>
            </a:r>
            <a:endParaRPr b="0" lang="fr-FR" sz="2000" spc="-1" strike="noStrike">
              <a:latin typeface="Arial"/>
            </a:endParaRPr>
          </a:p>
          <a:p>
            <a:pPr>
              <a:lnSpc>
                <a:spcPct val="100000"/>
              </a:lnSpc>
              <a:buNone/>
              <a:tabLst>
                <a:tab algn="l" pos="0"/>
              </a:tabLst>
            </a:pPr>
            <a:endParaRPr b="0" lang="fr-FR" sz="1050" spc="-1" strike="noStrike">
              <a:latin typeface="Arial"/>
            </a:endParaRPr>
          </a:p>
          <a:p>
            <a:pPr marL="176040" indent="-363600">
              <a:lnSpc>
                <a:spcPct val="100000"/>
              </a:lnSpc>
              <a:buNone/>
              <a:tabLst>
                <a:tab algn="l" pos="0"/>
              </a:tabLst>
            </a:pPr>
            <a:r>
              <a:rPr b="0" lang="fr-FR" sz="1800" spc="-1" strike="noStrike">
                <a:solidFill>
                  <a:srgbClr val="000000"/>
                </a:solidFill>
                <a:latin typeface="Calibri"/>
              </a:rPr>
              <a:t>Ce sont le plus souvent des stands commerciaux qui vantent le projet de l’opérateur. </a:t>
            </a:r>
            <a:endParaRPr b="0" lang="fr-FR" sz="1800" spc="-1" strike="noStrike">
              <a:latin typeface="Arial"/>
            </a:endParaRPr>
          </a:p>
          <a:p>
            <a:pPr marL="176040" indent="-363600">
              <a:lnSpc>
                <a:spcPct val="100000"/>
              </a:lnSpc>
              <a:buNone/>
              <a:tabLst>
                <a:tab algn="l" pos="0"/>
              </a:tabLst>
            </a:pPr>
            <a:r>
              <a:rPr b="0" lang="fr-FR" sz="1700" spc="-1" strike="noStrike">
                <a:solidFill>
                  <a:srgbClr val="000000"/>
                </a:solidFill>
                <a:latin typeface="Calibri"/>
              </a:rPr>
              <a:t>Généralement le patron n’est pas présent =&gt;  évitez d’agresser ses employés, veillez plutôt à discuter avec le public.</a:t>
            </a:r>
            <a:endParaRPr b="0" lang="fr-FR" sz="1700" spc="-1" strike="noStrike">
              <a:latin typeface="Arial"/>
            </a:endParaRPr>
          </a:p>
          <a:p>
            <a:pPr marL="176040" indent="-363600">
              <a:lnSpc>
                <a:spcPct val="100000"/>
              </a:lnSpc>
              <a:buNone/>
              <a:tabLst>
                <a:tab algn="l" pos="0"/>
              </a:tabLst>
            </a:pPr>
            <a:endParaRPr b="0" lang="fr-FR" sz="1200" spc="-1" strike="noStrike">
              <a:latin typeface="Arial"/>
            </a:endParaRPr>
          </a:p>
          <a:p>
            <a:pPr marL="176040" indent="-363600">
              <a:lnSpc>
                <a:spcPct val="100000"/>
              </a:lnSpc>
              <a:buNone/>
              <a:tabLst>
                <a:tab algn="l" pos="0"/>
              </a:tabLst>
            </a:pPr>
            <a:r>
              <a:rPr b="0" lang="fr-FR" sz="1800" spc="-1" strike="noStrike">
                <a:solidFill>
                  <a:srgbClr val="000000"/>
                </a:solidFill>
                <a:latin typeface="Calibri"/>
              </a:rPr>
              <a:t>Si l’opérateur n’organise pas ce type d’évènement, mauvais point pour lui, </a:t>
            </a:r>
            <a:r>
              <a:rPr b="1" lang="fr-FR" sz="1800" spc="-1" strike="noStrike">
                <a:solidFill>
                  <a:srgbClr val="000000"/>
                </a:solidFill>
                <a:latin typeface="Calibri"/>
              </a:rPr>
              <a:t>organisez de votre côté une vraie réunion publique</a:t>
            </a:r>
            <a:r>
              <a:rPr b="0" lang="fr-FR" sz="1800" spc="-1" strike="noStrike">
                <a:solidFill>
                  <a:srgbClr val="000000"/>
                </a:solidFill>
                <a:latin typeface="Calibri"/>
              </a:rPr>
              <a:t>. Informez-en la presse locale.</a:t>
            </a:r>
            <a:endParaRPr b="0" lang="fr-FR" sz="1800" spc="-1" strike="noStrike">
              <a:latin typeface="Arial"/>
            </a:endParaRPr>
          </a:p>
          <a:p>
            <a:pPr>
              <a:lnSpc>
                <a:spcPct val="100000"/>
              </a:lnSpc>
              <a:buNone/>
              <a:tabLst>
                <a:tab algn="l" pos="0"/>
              </a:tabLst>
            </a:pPr>
            <a:endParaRPr b="0" lang="fr-FR" sz="1800" spc="-1" strike="noStrike">
              <a:latin typeface="Arial"/>
            </a:endParaRPr>
          </a:p>
          <a:p>
            <a:pPr marL="343080" indent="-343080">
              <a:lnSpc>
                <a:spcPct val="100000"/>
              </a:lnSpc>
              <a:buNone/>
              <a:tabLst>
                <a:tab algn="l" pos="0"/>
              </a:tabLst>
            </a:pPr>
            <a:r>
              <a:rPr b="1" lang="fr-FR" sz="2000" spc="-1" strike="noStrike">
                <a:solidFill>
                  <a:srgbClr val="000000"/>
                </a:solidFill>
                <a:latin typeface="Calibri"/>
              </a:rPr>
              <a:t>10. </a:t>
            </a:r>
            <a:r>
              <a:rPr b="0" lang="fr-FR" sz="2000" spc="-1" strike="noStrike">
                <a:solidFill>
                  <a:srgbClr val="000000"/>
                </a:solidFill>
                <a:latin typeface="Calibri"/>
              </a:rPr>
              <a:t>Au niveau du conseil municipal (si le maire est favorable au projet) :</a:t>
            </a:r>
            <a:endParaRPr b="0" lang="fr-FR" sz="20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surveillez les ordres du jour du conseil municipal</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faites connaître par un moyen de votre choix au conseil municipal votre vigilance sur les éventuels conflits d’intérêt</a:t>
            </a:r>
            <a:endParaRPr b="0" lang="fr-FR" sz="1800" spc="-1" strike="noStrike">
              <a:latin typeface="Arial"/>
            </a:endParaRPr>
          </a:p>
        </p:txBody>
      </p:sp>
      <p:sp>
        <p:nvSpPr>
          <p:cNvPr id="2" name="PlaceHolder 1"/>
          <p:cNvSpPr>
            <a:spLocks noGrp="1"/>
          </p:cNvSpPr>
          <p:nvPr>
            <p:ph type="sldNum" idx="6"/>
          </p:nvPr>
        </p:nvSpPr>
        <p:spPr/>
        <p:txBody>
          <a:bodyPr/>
          <a:p>
            <a:fld id="{B129AF82-B23A-4B7A-B2CA-857D8D2EB28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 name="ZoneTexte 1"/>
          <p:cNvSpPr/>
          <p:nvPr/>
        </p:nvSpPr>
        <p:spPr>
          <a:xfrm>
            <a:off x="248760" y="220320"/>
            <a:ext cx="406440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bf9000"/>
                </a:solidFill>
                <a:latin typeface="Calibri"/>
              </a:rPr>
              <a:t>Etape 2 : la phase d’instruction</a:t>
            </a:r>
            <a:endParaRPr b="0" lang="fr-FR" sz="2400" spc="-1" strike="noStrike">
              <a:latin typeface="Arial"/>
            </a:endParaRPr>
          </a:p>
        </p:txBody>
      </p:sp>
      <p:sp>
        <p:nvSpPr>
          <p:cNvPr id="137" name="ZoneTexte 5"/>
          <p:cNvSpPr/>
          <p:nvPr/>
        </p:nvSpPr>
        <p:spPr>
          <a:xfrm>
            <a:off x="745200" y="824760"/>
            <a:ext cx="1903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bf9000"/>
                </a:solidFill>
                <a:latin typeface="Calibri"/>
              </a:rPr>
              <a:t>21. Description :</a:t>
            </a:r>
            <a:endParaRPr b="0" lang="fr-FR" sz="2000" spc="-1" strike="noStrike">
              <a:latin typeface="Arial"/>
            </a:endParaRPr>
          </a:p>
        </p:txBody>
      </p:sp>
      <p:sp>
        <p:nvSpPr>
          <p:cNvPr id="138" name="ZoneTexte 4"/>
          <p:cNvSpPr/>
          <p:nvPr/>
        </p:nvSpPr>
        <p:spPr>
          <a:xfrm>
            <a:off x="514080" y="1478160"/>
            <a:ext cx="7605000" cy="39456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buNone/>
            </a:pPr>
            <a:r>
              <a:rPr b="1" lang="fr-FR" sz="2000" spc="-1" strike="noStrike">
                <a:solidFill>
                  <a:srgbClr val="2f5597"/>
                </a:solidFill>
                <a:latin typeface="Calibri"/>
              </a:rPr>
              <a:t>Etape préliminaire : faut-il ou non une étude d’impact complète ? </a:t>
            </a:r>
            <a:endParaRPr b="0" lang="fr-FR" sz="2000" spc="-1" strike="noStrike">
              <a:latin typeface="Arial"/>
            </a:endParaRPr>
          </a:p>
        </p:txBody>
      </p:sp>
      <p:sp>
        <p:nvSpPr>
          <p:cNvPr id="139" name="ZoneTexte 2"/>
          <p:cNvSpPr/>
          <p:nvPr/>
        </p:nvSpPr>
        <p:spPr>
          <a:xfrm>
            <a:off x="536040" y="2131200"/>
            <a:ext cx="11229480" cy="2680920"/>
          </a:xfrm>
          <a:prstGeom prst="rect">
            <a:avLst/>
          </a:prstGeom>
          <a:noFill/>
          <a:ln w="0">
            <a:noFill/>
          </a:ln>
        </p:spPr>
        <p:style>
          <a:lnRef idx="0"/>
          <a:fillRef idx="0"/>
          <a:effectRef idx="0"/>
          <a:fontRef idx="minor"/>
        </p:style>
        <p:txBody>
          <a:bodyPr lIns="90000" rIns="90000" tIns="45000" bIns="45000" anchor="t">
            <a:spAutoFit/>
          </a:bodyPr>
          <a:p>
            <a:pPr marL="176040">
              <a:lnSpc>
                <a:spcPct val="100000"/>
              </a:lnSpc>
              <a:buNone/>
            </a:pPr>
            <a:r>
              <a:rPr b="0" lang="fr-FR" sz="2000" spc="-1" strike="noStrike">
                <a:solidFill>
                  <a:srgbClr val="000000"/>
                </a:solidFill>
                <a:latin typeface="Calibri"/>
              </a:rPr>
              <a:t>Cet examen "au cas par cas" s'applique généralement pour les installations dont la puissance est comprise entre 0,3 et 1 MWc  cf. diapo 6.</a:t>
            </a:r>
            <a:endParaRPr b="0" lang="fr-FR" sz="2000" spc="-1" strike="noStrike">
              <a:latin typeface="Arial"/>
            </a:endParaRPr>
          </a:p>
          <a:p>
            <a:pPr marL="176040">
              <a:lnSpc>
                <a:spcPct val="100000"/>
              </a:lnSpc>
              <a:buNone/>
            </a:pPr>
            <a:endParaRPr b="0" lang="fr-FR" sz="1800" spc="-1" strike="noStrike">
              <a:latin typeface="Arial"/>
            </a:endParaRPr>
          </a:p>
          <a:p>
            <a:pPr marL="176040">
              <a:lnSpc>
                <a:spcPct val="100000"/>
              </a:lnSpc>
              <a:buNone/>
            </a:pPr>
            <a:r>
              <a:rPr b="1" lang="fr-FR" sz="2000" spc="-1" strike="noStrike">
                <a:solidFill>
                  <a:srgbClr val="000000"/>
                </a:solidFill>
                <a:latin typeface="Calibri"/>
              </a:rPr>
              <a:t>Concrètement :</a:t>
            </a:r>
            <a:endParaRPr b="0" lang="fr-FR" sz="2000" spc="-1" strike="noStrike">
              <a:latin typeface="Arial"/>
            </a:endParaRPr>
          </a:p>
          <a:p>
            <a:pPr marL="176040">
              <a:lnSpc>
                <a:spcPct val="100000"/>
              </a:lnSpc>
              <a:buNone/>
            </a:pPr>
            <a:r>
              <a:rPr b="0" lang="fr-FR" sz="2000" spc="-1" strike="noStrike">
                <a:solidFill>
                  <a:srgbClr val="000000"/>
                </a:solidFill>
                <a:latin typeface="Calibri"/>
              </a:rPr>
              <a:t>Le porteur de projet dépose une demande d'examen "au cas par cas" auprès de la DDT</a:t>
            </a:r>
            <a:r>
              <a:rPr b="0" lang="fr-FR" sz="1800" spc="-1" strike="noStrike">
                <a:solidFill>
                  <a:srgbClr val="000000"/>
                </a:solidFill>
                <a:latin typeface="Calibri"/>
              </a:rPr>
              <a:t>M </a:t>
            </a:r>
            <a:r>
              <a:rPr b="0" lang="fr-FR" sz="2000" spc="-1" strike="noStrike">
                <a:solidFill>
                  <a:srgbClr val="000000"/>
                </a:solidFill>
                <a:latin typeface="Calibri"/>
              </a:rPr>
              <a:t>ou de la DREAL</a:t>
            </a:r>
            <a:endParaRPr b="0" lang="fr-FR" sz="2000" spc="-1" strike="noStrike">
              <a:latin typeface="Arial"/>
            </a:endParaRPr>
          </a:p>
          <a:p>
            <a:pPr marL="176040">
              <a:lnSpc>
                <a:spcPct val="100000"/>
              </a:lnSpc>
              <a:buNone/>
            </a:pPr>
            <a:endParaRPr b="0" lang="fr-FR" sz="1200" spc="-1" strike="noStrike">
              <a:latin typeface="Arial"/>
            </a:endParaRPr>
          </a:p>
          <a:p>
            <a:pPr marL="176040">
              <a:lnSpc>
                <a:spcPct val="100000"/>
              </a:lnSpc>
              <a:buNone/>
            </a:pPr>
            <a:r>
              <a:rPr b="0" lang="fr-FR" sz="2000" spc="-1" strike="noStrike">
                <a:solidFill>
                  <a:srgbClr val="000000"/>
                </a:solidFill>
                <a:latin typeface="Calibri"/>
              </a:rPr>
              <a:t>L'autorité dispose d'</a:t>
            </a:r>
            <a:r>
              <a:rPr b="1" lang="fr-FR" sz="2000" spc="-1" strike="noStrike">
                <a:solidFill>
                  <a:srgbClr val="000000"/>
                </a:solidFill>
                <a:latin typeface="Calibri"/>
              </a:rPr>
              <a:t>un mois</a:t>
            </a:r>
            <a:r>
              <a:rPr b="0" lang="fr-FR" sz="2000" spc="-1" strike="noStrike">
                <a:solidFill>
                  <a:srgbClr val="000000"/>
                </a:solidFill>
                <a:latin typeface="Calibri"/>
              </a:rPr>
              <a:t> pour rendre un avis motivé : </a:t>
            </a:r>
            <a:endParaRPr b="0" lang="fr-FR" sz="2000" spc="-1" strike="noStrike">
              <a:latin typeface="Arial"/>
            </a:endParaRPr>
          </a:p>
          <a:p>
            <a:pPr marL="804960" indent="-276120">
              <a:lnSpc>
                <a:spcPct val="100000"/>
              </a:lnSpc>
              <a:buClr>
                <a:srgbClr val="000000"/>
              </a:buClr>
              <a:buFont typeface="StarSymbol"/>
              <a:buChar char="-"/>
            </a:pPr>
            <a:r>
              <a:rPr b="0" lang="fr-FR" sz="2000" spc="-1" strike="noStrike">
                <a:solidFill>
                  <a:srgbClr val="000000"/>
                </a:solidFill>
                <a:latin typeface="Calibri"/>
              </a:rPr>
              <a:t>soit le projet est dispensé d'étude d'impact</a:t>
            </a:r>
            <a:endParaRPr b="0" lang="fr-FR" sz="2000" spc="-1" strike="noStrike">
              <a:latin typeface="Arial"/>
            </a:endParaRPr>
          </a:p>
          <a:p>
            <a:pPr marL="804960" indent="-276120">
              <a:lnSpc>
                <a:spcPct val="100000"/>
              </a:lnSpc>
              <a:buClr>
                <a:srgbClr val="000000"/>
              </a:buClr>
              <a:buFont typeface="StarSymbol"/>
              <a:buChar char="-"/>
            </a:pPr>
            <a:r>
              <a:rPr b="0" lang="fr-FR" sz="2000" spc="-1" strike="noStrike">
                <a:solidFill>
                  <a:srgbClr val="000000"/>
                </a:solidFill>
                <a:latin typeface="Calibri"/>
              </a:rPr>
              <a:t>soit une étude d'impact complète est requise </a:t>
            </a:r>
            <a:r>
              <a:rPr b="1" lang="fr-FR" sz="1800" spc="-1" strike="noStrike">
                <a:solidFill>
                  <a:srgbClr val="2f5597"/>
                </a:solidFill>
                <a:latin typeface="Wingdings"/>
              </a:rPr>
              <a:t></a:t>
            </a:r>
            <a:r>
              <a:rPr b="1" lang="fr-FR" sz="1800" spc="-1" strike="noStrike">
                <a:solidFill>
                  <a:srgbClr val="2f5597"/>
                </a:solidFill>
                <a:latin typeface="Calibri"/>
              </a:rPr>
              <a:t> diapo suivante</a:t>
            </a:r>
            <a:endParaRPr b="0" lang="fr-FR" sz="1800" spc="-1" strike="noStrike">
              <a:latin typeface="Arial"/>
            </a:endParaRPr>
          </a:p>
        </p:txBody>
      </p:sp>
      <p:sp>
        <p:nvSpPr>
          <p:cNvPr id="140" name="ZoneTexte 3"/>
          <p:cNvSpPr/>
          <p:nvPr/>
        </p:nvSpPr>
        <p:spPr>
          <a:xfrm>
            <a:off x="2138760" y="5185080"/>
            <a:ext cx="8448120" cy="81972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600" spc="-1" strike="noStrike">
                <a:solidFill>
                  <a:srgbClr val="000000"/>
                </a:solidFill>
                <a:latin typeface="Calibri"/>
              </a:rPr>
              <a:t>Ce délai peut être suspendu ou prorogé :</a:t>
            </a:r>
            <a:endParaRPr b="0" lang="fr-FR" sz="1600" spc="-1" strike="noStrike">
              <a:latin typeface="Arial"/>
            </a:endParaRPr>
          </a:p>
          <a:p>
            <a:pPr marL="88920" indent="-8892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 délai suspendu en cas de demande de compléments nécessitant des expertises complémentaires</a:t>
            </a:r>
            <a:endParaRPr b="0" lang="fr-FR" sz="1600" spc="-1" strike="noStrike">
              <a:latin typeface="Arial"/>
            </a:endParaRPr>
          </a:p>
          <a:p>
            <a:pPr marL="92160" indent="-9216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 délai prorogé, par exemple pour consulter la Commission nationale Architecture et Patrimoine</a:t>
            </a:r>
            <a:endParaRPr b="0" lang="fr-FR" sz="1600" spc="-1" strike="noStrike">
              <a:latin typeface="Arial"/>
            </a:endParaRPr>
          </a:p>
        </p:txBody>
      </p:sp>
      <p:sp>
        <p:nvSpPr>
          <p:cNvPr id="2" name="PlaceHolder 1"/>
          <p:cNvSpPr>
            <a:spLocks noGrp="1"/>
          </p:cNvSpPr>
          <p:nvPr>
            <p:ph type="sldNum" idx="6"/>
          </p:nvPr>
        </p:nvSpPr>
        <p:spPr/>
        <p:txBody>
          <a:bodyPr/>
          <a:p>
            <a:fld id="{1445EE7B-2FD4-44CC-A6EB-949288AE9478}"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ZoneTexte 1"/>
          <p:cNvSpPr/>
          <p:nvPr/>
        </p:nvSpPr>
        <p:spPr>
          <a:xfrm>
            <a:off x="241560" y="191880"/>
            <a:ext cx="2453400" cy="3027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400" spc="-1" strike="noStrike">
                <a:solidFill>
                  <a:srgbClr val="bf9000"/>
                </a:solidFill>
                <a:latin typeface="Calibri"/>
              </a:rPr>
              <a:t>Etape 2 : la phase d’instruction</a:t>
            </a:r>
            <a:endParaRPr b="0" lang="fr-FR" sz="1400" spc="-1" strike="noStrike">
              <a:latin typeface="Arial"/>
            </a:endParaRPr>
          </a:p>
        </p:txBody>
      </p:sp>
      <p:sp>
        <p:nvSpPr>
          <p:cNvPr id="142" name="ZoneTexte 4"/>
          <p:cNvSpPr/>
          <p:nvPr/>
        </p:nvSpPr>
        <p:spPr>
          <a:xfrm>
            <a:off x="343440" y="663480"/>
            <a:ext cx="11504880" cy="514872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buNone/>
            </a:pPr>
            <a:r>
              <a:rPr b="1" lang="fr-FR" sz="2000" spc="-1" strike="noStrike">
                <a:solidFill>
                  <a:srgbClr val="2f5597"/>
                </a:solidFill>
                <a:latin typeface="Calibri"/>
              </a:rPr>
              <a:t>Si le dossier doit comprendre une étude d’impact complète </a:t>
            </a:r>
            <a:r>
              <a:rPr b="0" lang="fr-FR" sz="2000" spc="-1" strike="noStrike">
                <a:solidFill>
                  <a:srgbClr val="000000"/>
                </a:solidFill>
                <a:latin typeface="Calibri"/>
              </a:rPr>
              <a:t>(projets &gt; 1 MWc) </a:t>
            </a:r>
            <a:endParaRPr b="0" lang="fr-FR" sz="2000" spc="-1" strike="noStrike">
              <a:latin typeface="Arial"/>
            </a:endParaRPr>
          </a:p>
          <a:p>
            <a:pPr algn="just">
              <a:lnSpc>
                <a:spcPct val="100000"/>
              </a:lnSpc>
              <a:buNone/>
            </a:pPr>
            <a:endParaRPr b="0" lang="fr-FR" sz="500" spc="-1" strike="noStrike">
              <a:latin typeface="Arial"/>
            </a:endParaRPr>
          </a:p>
          <a:p>
            <a:pPr algn="just">
              <a:lnSpc>
                <a:spcPct val="100000"/>
              </a:lnSpc>
              <a:buNone/>
            </a:pPr>
            <a:r>
              <a:rPr b="0" lang="fr-FR" sz="1600" spc="-1" strike="noStrike">
                <a:solidFill>
                  <a:srgbClr val="000000"/>
                </a:solidFill>
                <a:latin typeface="Calibri"/>
              </a:rPr>
              <a:t>Pour fixer les idées : tel est le cas d’un projet de PV au sol de 4 MWc soit 5 à 6 ha</a:t>
            </a:r>
            <a:endParaRPr b="0" lang="fr-FR" sz="1600" spc="-1" strike="noStrike">
              <a:latin typeface="Arial"/>
            </a:endParaRPr>
          </a:p>
          <a:p>
            <a:pPr algn="just">
              <a:lnSpc>
                <a:spcPct val="100000"/>
              </a:lnSpc>
              <a:buNone/>
            </a:pPr>
            <a:endParaRPr b="0" lang="fr-FR" sz="1000" spc="-1" strike="noStrike">
              <a:latin typeface="Arial"/>
            </a:endParaRPr>
          </a:p>
          <a:p>
            <a:pPr algn="just">
              <a:lnSpc>
                <a:spcPct val="100000"/>
              </a:lnSpc>
              <a:buNone/>
            </a:pPr>
            <a:r>
              <a:rPr b="0" lang="fr-FR" sz="1800" spc="-1" strike="noStrike">
                <a:solidFill>
                  <a:srgbClr val="000000"/>
                </a:solidFill>
                <a:latin typeface="Calibri"/>
              </a:rPr>
              <a:t>Le dossier doit alors comprendre :</a:t>
            </a:r>
            <a:endParaRPr b="0" lang="fr-FR" sz="1800" spc="-1" strike="noStrike">
              <a:latin typeface="Arial"/>
            </a:endParaRPr>
          </a:p>
          <a:p>
            <a:pPr marL="452520" indent="-276120">
              <a:lnSpc>
                <a:spcPct val="100000"/>
              </a:lnSpc>
              <a:buClr>
                <a:srgbClr val="000000"/>
              </a:buClr>
              <a:buFont typeface="Wingdings" charset="2"/>
              <a:buChar char=""/>
            </a:pPr>
            <a:r>
              <a:rPr b="0" lang="fr-FR" sz="1700" spc="-1" strike="noStrike">
                <a:solidFill>
                  <a:srgbClr val="000000"/>
                </a:solidFill>
                <a:latin typeface="Calibri"/>
              </a:rPr>
              <a:t>Une description du projet et de ses incidences sur l'environnement.</a:t>
            </a:r>
            <a:endParaRPr b="0" lang="fr-FR" sz="1700" spc="-1" strike="noStrike">
              <a:latin typeface="Arial"/>
            </a:endParaRPr>
          </a:p>
          <a:p>
            <a:pPr marL="452520" indent="-276120">
              <a:lnSpc>
                <a:spcPct val="100000"/>
              </a:lnSpc>
              <a:buClr>
                <a:srgbClr val="000000"/>
              </a:buClr>
              <a:buFont typeface="Wingdings" charset="2"/>
              <a:buChar char=""/>
            </a:pPr>
            <a:r>
              <a:rPr b="0" lang="fr-FR" sz="1700" spc="-1" strike="noStrike">
                <a:solidFill>
                  <a:srgbClr val="000000"/>
                </a:solidFill>
                <a:latin typeface="Calibri"/>
              </a:rPr>
              <a:t>Une analyse des effets cumulés avec d'autres projets.</a:t>
            </a:r>
            <a:endParaRPr b="0" lang="fr-FR" sz="1700" spc="-1" strike="noStrike">
              <a:latin typeface="Arial"/>
            </a:endParaRPr>
          </a:p>
          <a:p>
            <a:pPr marL="452520" indent="-276120">
              <a:lnSpc>
                <a:spcPct val="100000"/>
              </a:lnSpc>
              <a:buClr>
                <a:srgbClr val="000000"/>
              </a:buClr>
              <a:buFont typeface="Wingdings" charset="2"/>
              <a:buChar char=""/>
            </a:pPr>
            <a:r>
              <a:rPr b="0" lang="fr-FR" sz="1700" spc="-1" strike="noStrike">
                <a:solidFill>
                  <a:srgbClr val="000000"/>
                </a:solidFill>
                <a:latin typeface="Calibri"/>
              </a:rPr>
              <a:t>Les mesures envisagées pour éviter, réduire et compenser les impacts.</a:t>
            </a:r>
            <a:endParaRPr b="0" lang="fr-FR" sz="1700" spc="-1" strike="noStrike">
              <a:latin typeface="Arial"/>
            </a:endParaRPr>
          </a:p>
          <a:p>
            <a:pPr marL="452520" indent="-276120">
              <a:lnSpc>
                <a:spcPct val="100000"/>
              </a:lnSpc>
              <a:buClr>
                <a:srgbClr val="000000"/>
              </a:buClr>
              <a:buFont typeface="Wingdings" charset="2"/>
              <a:buChar char=""/>
            </a:pPr>
            <a:r>
              <a:rPr b="0" lang="fr-FR" sz="1700" spc="-1" strike="noStrike">
                <a:solidFill>
                  <a:srgbClr val="000000"/>
                </a:solidFill>
                <a:latin typeface="Calibri"/>
              </a:rPr>
              <a:t>Une analyse des alternatives.</a:t>
            </a:r>
            <a:endParaRPr b="0" lang="fr-FR" sz="1700" spc="-1" strike="noStrike">
              <a:latin typeface="Arial"/>
            </a:endParaRPr>
          </a:p>
          <a:p>
            <a:pPr marL="452520" indent="-276120">
              <a:lnSpc>
                <a:spcPct val="100000"/>
              </a:lnSpc>
              <a:buClr>
                <a:srgbClr val="000000"/>
              </a:buClr>
              <a:buFont typeface="Wingdings" charset="2"/>
              <a:buChar char=""/>
            </a:pPr>
            <a:r>
              <a:rPr b="0" lang="fr-FR" sz="1700" spc="-1" strike="noStrike">
                <a:solidFill>
                  <a:srgbClr val="000000"/>
                </a:solidFill>
                <a:latin typeface="Calibri"/>
              </a:rPr>
              <a:t>Un résumé non technique.</a:t>
            </a:r>
            <a:endParaRPr b="0" lang="fr-FR" sz="1700" spc="-1" strike="noStrike">
              <a:latin typeface="Arial"/>
            </a:endParaRPr>
          </a:p>
          <a:p>
            <a:pPr algn="just">
              <a:lnSpc>
                <a:spcPct val="100000"/>
              </a:lnSpc>
              <a:buNone/>
            </a:pPr>
            <a:endParaRPr b="0" lang="fr-FR" sz="1000" spc="-1" strike="noStrike">
              <a:latin typeface="Arial"/>
            </a:endParaRPr>
          </a:p>
          <a:p>
            <a:pPr algn="just">
              <a:lnSpc>
                <a:spcPct val="100000"/>
              </a:lnSpc>
              <a:buNone/>
            </a:pPr>
            <a:r>
              <a:rPr b="0" lang="fr-FR" sz="1800" spc="-1" strike="noStrike">
                <a:solidFill>
                  <a:srgbClr val="000000"/>
                </a:solidFill>
                <a:latin typeface="Calibri"/>
              </a:rPr>
              <a:t>Le dossier doit également comprendre :</a:t>
            </a:r>
            <a:endParaRPr b="0" lang="fr-FR" sz="1800" spc="-1" strike="noStrike">
              <a:latin typeface="Arial"/>
            </a:endParaRPr>
          </a:p>
          <a:p>
            <a:pPr marL="285840" indent="-196920" algn="just">
              <a:lnSpc>
                <a:spcPct val="100000"/>
              </a:lnSpc>
              <a:buClr>
                <a:srgbClr val="000000"/>
              </a:buClr>
              <a:buFont typeface="Wingdings" charset="2"/>
              <a:buChar char="-"/>
            </a:pPr>
            <a:r>
              <a:rPr b="0" lang="fr-FR" sz="1700" spc="-1" strike="noStrike">
                <a:solidFill>
                  <a:srgbClr val="000000"/>
                </a:solidFill>
                <a:latin typeface="Calibri"/>
              </a:rPr>
              <a:t>un avis </a:t>
            </a:r>
            <a:r>
              <a:rPr b="0" lang="fr-FR" sz="1700" spc="-1" strike="noStrike">
                <a:solidFill>
                  <a:srgbClr val="000000"/>
                </a:solidFill>
                <a:latin typeface="Calibri"/>
                <a:ea typeface="Times New Roman"/>
              </a:rPr>
              <a:t>de la Mission Régionale d’Autorité environnementale (MRAe).</a:t>
            </a:r>
            <a:endParaRPr b="0" lang="fr-FR" sz="1700" spc="-1" strike="noStrike">
              <a:latin typeface="Arial"/>
            </a:endParaRPr>
          </a:p>
          <a:p>
            <a:pPr marL="285840" indent="-196920" algn="just">
              <a:lnSpc>
                <a:spcPct val="100000"/>
              </a:lnSpc>
              <a:buClr>
                <a:srgbClr val="000000"/>
              </a:buClr>
              <a:buFont typeface="Wingdings" charset="2"/>
              <a:buChar char="-"/>
            </a:pPr>
            <a:r>
              <a:rPr b="0" lang="fr-FR" sz="1700" spc="-1" strike="noStrike">
                <a:solidFill>
                  <a:srgbClr val="000000"/>
                </a:solidFill>
                <a:latin typeface="Calibri"/>
                <a:ea typeface="Times New Roman"/>
              </a:rPr>
              <a:t>s’il y a un enjeu de dérogation espèces protégées : un avis du Conseil National de Protection de la Nature (CNPN)</a:t>
            </a:r>
            <a:endParaRPr b="0" lang="fr-FR" sz="1700" spc="-1" strike="noStrike">
              <a:latin typeface="Arial"/>
            </a:endParaRPr>
          </a:p>
          <a:p>
            <a:pPr algn="just">
              <a:lnSpc>
                <a:spcPct val="100000"/>
              </a:lnSpc>
              <a:buNone/>
            </a:pPr>
            <a:endParaRPr b="0" lang="fr-FR" sz="1600" spc="-1" strike="noStrike">
              <a:latin typeface="Arial"/>
            </a:endParaRPr>
          </a:p>
          <a:p>
            <a:pPr algn="just">
              <a:lnSpc>
                <a:spcPct val="100000"/>
              </a:lnSpc>
              <a:buNone/>
            </a:pPr>
            <a:r>
              <a:rPr b="0" lang="fr-FR" sz="1800" spc="-1" strike="noStrike">
                <a:solidFill>
                  <a:srgbClr val="000000"/>
                </a:solidFill>
                <a:latin typeface="Calibri"/>
                <a:ea typeface="Times New Roman"/>
              </a:rPr>
              <a:t>Les services de l’Etat réalisent alors un travail d’instruction qui débouche sur l’un des cas de figure suivants : </a:t>
            </a:r>
            <a:endParaRPr b="0" lang="fr-FR" sz="1800" spc="-1" strike="noStrike">
              <a:latin typeface="Arial"/>
            </a:endParaRPr>
          </a:p>
          <a:p>
            <a:pPr marL="264960" indent="-88920" algn="just">
              <a:lnSpc>
                <a:spcPct val="100000"/>
              </a:lnSpc>
              <a:buClr>
                <a:srgbClr val="000000"/>
              </a:buClr>
              <a:buFont typeface="Wingdings" charset="2"/>
              <a:buChar char="-"/>
            </a:pPr>
            <a:r>
              <a:rPr b="0" lang="fr-FR" sz="1800" spc="-1" strike="noStrike">
                <a:solidFill>
                  <a:srgbClr val="000000"/>
                </a:solidFill>
                <a:latin typeface="Calibri"/>
                <a:ea typeface="Times New Roman"/>
              </a:rPr>
              <a:t> </a:t>
            </a:r>
            <a:r>
              <a:rPr b="0" lang="fr-FR" sz="1800" spc="-1" strike="noStrike">
                <a:solidFill>
                  <a:srgbClr val="000000"/>
                </a:solidFill>
                <a:latin typeface="Calibri"/>
                <a:ea typeface="Times New Roman"/>
              </a:rPr>
              <a:t>une demande d’informations complémentaires</a:t>
            </a:r>
            <a:endParaRPr b="0" lang="fr-FR" sz="1800" spc="-1" strike="noStrike">
              <a:latin typeface="Arial"/>
            </a:endParaRPr>
          </a:p>
          <a:p>
            <a:pPr marL="264960" indent="-88920" algn="just">
              <a:lnSpc>
                <a:spcPct val="100000"/>
              </a:lnSpc>
              <a:buClr>
                <a:srgbClr val="000000"/>
              </a:buClr>
              <a:buFont typeface="Wingdings" charset="2"/>
              <a:buChar char="-"/>
            </a:pPr>
            <a:r>
              <a:rPr b="0" lang="fr-FR" sz="1800" spc="-1" strike="noStrike">
                <a:solidFill>
                  <a:srgbClr val="000000"/>
                </a:solidFill>
                <a:latin typeface="Calibri"/>
                <a:ea typeface="Times New Roman"/>
              </a:rPr>
              <a:t> </a:t>
            </a:r>
            <a:r>
              <a:rPr b="0" lang="fr-FR" sz="1800" spc="-1" strike="noStrike">
                <a:solidFill>
                  <a:srgbClr val="000000"/>
                </a:solidFill>
                <a:latin typeface="Calibri"/>
                <a:ea typeface="Times New Roman"/>
              </a:rPr>
              <a:t>un arrêté préfectoral rejetant le projet avant enquête publique (dossier irrecevable ou incomplet)</a:t>
            </a:r>
            <a:endParaRPr b="0" lang="fr-FR" sz="1800" spc="-1" strike="noStrike">
              <a:latin typeface="Arial"/>
            </a:endParaRPr>
          </a:p>
          <a:p>
            <a:pPr marL="264960" indent="-88920" algn="just">
              <a:lnSpc>
                <a:spcPct val="100000"/>
              </a:lnSpc>
              <a:buClr>
                <a:srgbClr val="000000"/>
              </a:buClr>
              <a:buFont typeface="Wingdings" charset="2"/>
              <a:buChar char="-"/>
            </a:pPr>
            <a:r>
              <a:rPr b="0" lang="fr-FR" sz="1800" spc="-1" strike="noStrike">
                <a:solidFill>
                  <a:srgbClr val="000000"/>
                </a:solidFill>
                <a:latin typeface="Calibri"/>
                <a:ea typeface="Times New Roman"/>
              </a:rPr>
              <a:t> </a:t>
            </a:r>
            <a:r>
              <a:rPr b="0" lang="fr-FR" sz="1800" spc="-1" strike="noStrike">
                <a:solidFill>
                  <a:srgbClr val="000000"/>
                </a:solidFill>
                <a:latin typeface="Calibri"/>
                <a:ea typeface="Times New Roman"/>
              </a:rPr>
              <a:t>une proposition au Préfet d’accorder le projet</a:t>
            </a:r>
            <a:endParaRPr b="0" lang="fr-FR" sz="1800" spc="-1" strike="noStrike">
              <a:latin typeface="Arial"/>
            </a:endParaRPr>
          </a:p>
          <a:p>
            <a:pPr algn="just">
              <a:lnSpc>
                <a:spcPct val="100000"/>
              </a:lnSpc>
              <a:buNone/>
            </a:pPr>
            <a:endParaRPr b="0" lang="fr-FR" sz="1000" spc="-1" strike="noStrike">
              <a:latin typeface="Arial"/>
            </a:endParaRPr>
          </a:p>
          <a:p>
            <a:pPr marL="176040" algn="just">
              <a:lnSpc>
                <a:spcPct val="100000"/>
              </a:lnSpc>
              <a:buNone/>
            </a:pPr>
            <a:r>
              <a:rPr b="1" lang="fr-FR" sz="1800" spc="-1" strike="noStrike">
                <a:solidFill>
                  <a:srgbClr val="000000"/>
                </a:solidFill>
                <a:latin typeface="Calibri"/>
                <a:ea typeface="Times New Roman"/>
              </a:rPr>
              <a:t>Le tout sous un délai de 12 à 18 mois </a:t>
            </a:r>
            <a:r>
              <a:rPr b="0" lang="fr-FR" sz="1800" spc="-1" strike="noStrike">
                <a:solidFill>
                  <a:srgbClr val="000000"/>
                </a:solidFill>
                <a:latin typeface="Calibri"/>
                <a:ea typeface="Times New Roman"/>
              </a:rPr>
              <a:t>englobant la consultation du public</a:t>
            </a:r>
            <a:endParaRPr b="0" lang="fr-FR" sz="1800" spc="-1" strike="noStrike">
              <a:latin typeface="Arial"/>
            </a:endParaRPr>
          </a:p>
        </p:txBody>
      </p:sp>
      <p:sp>
        <p:nvSpPr>
          <p:cNvPr id="143" name="ZoneTexte 8"/>
          <p:cNvSpPr/>
          <p:nvPr/>
        </p:nvSpPr>
        <p:spPr>
          <a:xfrm>
            <a:off x="2212200" y="5779080"/>
            <a:ext cx="8448120" cy="81972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600" spc="-1" strike="noStrike">
                <a:solidFill>
                  <a:srgbClr val="000000"/>
                </a:solidFill>
                <a:latin typeface="Calibri"/>
              </a:rPr>
              <a:t>Ce délai peut être suspendu ou prorogé :</a:t>
            </a:r>
            <a:endParaRPr b="0" lang="fr-FR" sz="1600" spc="-1" strike="noStrike">
              <a:latin typeface="Arial"/>
            </a:endParaRPr>
          </a:p>
          <a:p>
            <a:pPr marL="88920" indent="-8892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 délai suspendu en cas de demande de compléments nécessitant des expertises complémentaires</a:t>
            </a:r>
            <a:endParaRPr b="0" lang="fr-FR" sz="1600" spc="-1" strike="noStrike">
              <a:latin typeface="Arial"/>
            </a:endParaRPr>
          </a:p>
          <a:p>
            <a:pPr marL="92160" indent="-9216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 délai prorogé, par exemple pour consulter la Commission nationale Architecture et Patrimoine</a:t>
            </a:r>
            <a:endParaRPr b="0" lang="fr-FR" sz="1600" spc="-1" strike="noStrike">
              <a:latin typeface="Arial"/>
            </a:endParaRPr>
          </a:p>
        </p:txBody>
      </p:sp>
      <p:sp>
        <p:nvSpPr>
          <p:cNvPr id="2" name="PlaceHolder 1"/>
          <p:cNvSpPr>
            <a:spLocks noGrp="1"/>
          </p:cNvSpPr>
          <p:nvPr>
            <p:ph type="sldNum" idx="6"/>
          </p:nvPr>
        </p:nvSpPr>
        <p:spPr/>
        <p:txBody>
          <a:bodyPr/>
          <a:p>
            <a:fld id="{C4E56200-5129-40C8-9351-201555514296}"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ZoneTexte 3"/>
          <p:cNvSpPr/>
          <p:nvPr/>
        </p:nvSpPr>
        <p:spPr>
          <a:xfrm>
            <a:off x="251280" y="779400"/>
            <a:ext cx="4312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22. Ce que vous pouvez et devez faire : </a:t>
            </a:r>
            <a:endParaRPr b="0" lang="fr-FR" sz="2000" spc="-1" strike="noStrike">
              <a:latin typeface="Arial"/>
            </a:endParaRPr>
          </a:p>
        </p:txBody>
      </p:sp>
      <p:sp>
        <p:nvSpPr>
          <p:cNvPr id="145" name="ZoneTexte 4"/>
          <p:cNvSpPr/>
          <p:nvPr/>
        </p:nvSpPr>
        <p:spPr>
          <a:xfrm>
            <a:off x="338760" y="1326600"/>
            <a:ext cx="11215080" cy="5317920"/>
          </a:xfrm>
          <a:prstGeom prst="rect">
            <a:avLst/>
          </a:prstGeom>
          <a:noFill/>
          <a:ln w="0">
            <a:noFill/>
          </a:ln>
        </p:spPr>
        <p:style>
          <a:lnRef idx="0"/>
          <a:fillRef idx="0"/>
          <a:effectRef idx="0"/>
          <a:fontRef idx="minor"/>
        </p:style>
        <p:txBody>
          <a:bodyPr lIns="90000" rIns="90000" tIns="45000" bIns="45000" anchor="t">
            <a:spAutoFit/>
          </a:bodyPr>
          <a:p>
            <a:pPr marL="343080" indent="-343080">
              <a:lnSpc>
                <a:spcPct val="100000"/>
              </a:lnSpc>
              <a:buNone/>
              <a:tabLst>
                <a:tab algn="l" pos="0"/>
              </a:tabLst>
            </a:pPr>
            <a:r>
              <a:rPr b="1" lang="fr-FR" sz="1800" spc="-1" strike="noStrike">
                <a:solidFill>
                  <a:srgbClr val="000000"/>
                </a:solidFill>
                <a:latin typeface="Calibri"/>
              </a:rPr>
              <a:t>1. Mettez vous en veille auprès de la DDT</a:t>
            </a:r>
            <a:r>
              <a:rPr b="1" lang="fr-FR" sz="1600" spc="-1" strike="noStrike">
                <a:solidFill>
                  <a:srgbClr val="000000"/>
                </a:solidFill>
                <a:latin typeface="Calibri"/>
              </a:rPr>
              <a:t>M</a:t>
            </a:r>
            <a:r>
              <a:rPr b="1" lang="fr-FR" sz="1800" spc="-1" strike="noStrike">
                <a:solidFill>
                  <a:srgbClr val="000000"/>
                </a:solidFill>
                <a:latin typeface="Calibri"/>
              </a:rPr>
              <a:t> </a:t>
            </a:r>
            <a:r>
              <a:rPr b="0" lang="fr-FR" sz="1800" spc="-1" strike="noStrike">
                <a:solidFill>
                  <a:srgbClr val="000000"/>
                </a:solidFill>
                <a:latin typeface="Calibri"/>
              </a:rPr>
              <a:t>ou de la DREAL</a:t>
            </a:r>
            <a:r>
              <a:rPr b="1" lang="fr-FR" sz="1800" spc="-1" strike="noStrike">
                <a:solidFill>
                  <a:srgbClr val="000000"/>
                </a:solidFill>
                <a:latin typeface="Calibri"/>
              </a:rPr>
              <a:t>, pour savoir s’il y aura ou on une étude d’impact</a:t>
            </a:r>
            <a:endParaRPr b="0" lang="fr-FR" sz="1800" spc="-1" strike="noStrike">
              <a:latin typeface="Arial"/>
            </a:endParaRPr>
          </a:p>
          <a:p>
            <a:pPr marL="343080" indent="-343080">
              <a:lnSpc>
                <a:spcPct val="100000"/>
              </a:lnSpc>
              <a:buNone/>
              <a:tabLst>
                <a:tab algn="l" pos="0"/>
              </a:tabLst>
            </a:pPr>
            <a:endParaRPr b="0" lang="fr-FR" sz="18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2. </a:t>
            </a:r>
            <a:r>
              <a:rPr b="0" lang="fr-FR" sz="1800" spc="-1" strike="noStrike">
                <a:solidFill>
                  <a:srgbClr val="000000"/>
                </a:solidFill>
                <a:latin typeface="Calibri"/>
              </a:rPr>
              <a:t>Alimentez en informations justes et vérifiées la population. </a:t>
            </a:r>
            <a:endParaRPr b="0" lang="fr-FR" sz="1800" spc="-1" strike="noStrike">
              <a:latin typeface="Arial"/>
            </a:endParaRPr>
          </a:p>
          <a:p>
            <a:pPr marL="343080" indent="-343080">
              <a:lnSpc>
                <a:spcPct val="100000"/>
              </a:lnSpc>
              <a:buNone/>
              <a:tabLst>
                <a:tab algn="l" pos="0"/>
              </a:tabLst>
            </a:pPr>
            <a:r>
              <a:rPr b="0" lang="fr-FR" sz="1000" spc="-1" strike="noStrike">
                <a:solidFill>
                  <a:srgbClr val="000000"/>
                </a:solidFill>
                <a:latin typeface="Calibri"/>
              </a:rPr>
              <a:t>       </a:t>
            </a: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3. </a:t>
            </a:r>
            <a:r>
              <a:rPr b="0" lang="fr-FR" sz="1800" spc="-1" strike="noStrike">
                <a:solidFill>
                  <a:srgbClr val="000000"/>
                </a:solidFill>
                <a:latin typeface="Calibri"/>
              </a:rPr>
              <a:t>Alimentez votre interlocuteur à la DDT</a:t>
            </a:r>
            <a:r>
              <a:rPr b="0" lang="fr-FR" sz="1600" spc="-1" strike="noStrike">
                <a:solidFill>
                  <a:srgbClr val="000000"/>
                </a:solidFill>
                <a:latin typeface="Calibri"/>
              </a:rPr>
              <a:t>M</a:t>
            </a:r>
            <a:r>
              <a:rPr b="0" lang="fr-FR" sz="1800" spc="-1" strike="noStrike">
                <a:solidFill>
                  <a:srgbClr val="000000"/>
                </a:solidFill>
                <a:latin typeface="Calibri"/>
              </a:rPr>
              <a:t> ou à la DREAL</a:t>
            </a:r>
            <a:r>
              <a:rPr b="0" lang="fr-FR" sz="1600" spc="-1" strike="noStrike">
                <a:solidFill>
                  <a:srgbClr val="000000"/>
                </a:solidFill>
                <a:latin typeface="Calibri"/>
              </a:rPr>
              <a:t> </a:t>
            </a:r>
            <a:r>
              <a:rPr b="0" lang="fr-FR" sz="1800" spc="-1" strike="noStrike">
                <a:solidFill>
                  <a:srgbClr val="000000"/>
                </a:solidFill>
                <a:latin typeface="Calibri"/>
              </a:rPr>
              <a:t>en informations contextualisées :</a:t>
            </a:r>
            <a:endParaRPr b="0" lang="fr-FR" sz="18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présence avérée ou probable de telle espèce de végétal ou d’animal (rapace, chiroptère, reptile, amphibien, etc.)</a:t>
            </a:r>
            <a:endParaRPr b="0" lang="fr-FR" sz="17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opposition marquée de la population</a:t>
            </a:r>
            <a:endParaRPr b="0" lang="fr-FR" sz="17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impacts cumulés avec d’autres centrales photovoltaïques proches</a:t>
            </a:r>
            <a:endParaRPr b="0" lang="fr-FR" sz="17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fréquentation de sites patrimoniaux dans un rayon de x km</a:t>
            </a:r>
            <a:endParaRPr b="0" lang="fr-FR" sz="17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probables impacts sur le tourisme</a:t>
            </a:r>
            <a:endParaRPr b="0" lang="fr-FR" sz="1700" spc="-1" strike="noStrike">
              <a:latin typeface="Arial"/>
            </a:endParaRPr>
          </a:p>
          <a:p>
            <a:pPr marL="343080" indent="-343080">
              <a:lnSpc>
                <a:spcPct val="100000"/>
              </a:lnSpc>
              <a:buNone/>
              <a:tabLst>
                <a:tab algn="l" pos="0"/>
              </a:tabLst>
            </a:pPr>
            <a:r>
              <a:rPr b="0" lang="fr-FR" sz="1700" spc="-1" strike="noStrike">
                <a:solidFill>
                  <a:srgbClr val="000000"/>
                </a:solidFill>
                <a:latin typeface="Calibri"/>
              </a:rPr>
              <a:t>	</a:t>
            </a:r>
            <a:r>
              <a:rPr b="0" lang="fr-FR" sz="1700" spc="-1" strike="noStrike">
                <a:solidFill>
                  <a:srgbClr val="000000"/>
                </a:solidFill>
                <a:latin typeface="Calibri"/>
              </a:rPr>
              <a:t>- …</a:t>
            </a:r>
            <a:endParaRPr b="0" lang="fr-FR" sz="17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4. </a:t>
            </a:r>
            <a:r>
              <a:rPr b="0" lang="fr-FR" sz="1800" spc="-1" strike="noStrike">
                <a:solidFill>
                  <a:srgbClr val="000000"/>
                </a:solidFill>
                <a:latin typeface="Calibri"/>
              </a:rPr>
              <a:t>Mettez-vous une alerte technique sur les avis de l’autorité environnementale (MRAe) accessibles sur internet :</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200" spc="-1" strike="noStrike" u="sng">
                <a:solidFill>
                  <a:srgbClr val="000000"/>
                </a:solidFill>
                <a:uFillTx/>
                <a:latin typeface="Calibri"/>
              </a:rPr>
              <a:t>Exemple</a:t>
            </a:r>
            <a:r>
              <a:rPr b="0" lang="fr-FR" sz="1200" spc="-1" strike="noStrike">
                <a:solidFill>
                  <a:srgbClr val="000000"/>
                </a:solidFill>
                <a:latin typeface="Calibri"/>
              </a:rPr>
              <a:t> : </a:t>
            </a:r>
            <a:r>
              <a:rPr b="0" lang="fr-FR" sz="1200" spc="-1" strike="noStrike" u="sng">
                <a:solidFill>
                  <a:srgbClr val="0563c1"/>
                </a:solidFill>
                <a:uFillTx/>
                <a:latin typeface="Calibri"/>
                <a:hlinkClick r:id="rId1"/>
              </a:rPr>
              <a:t>http://www.mrae.developpement-durable.gouv.fr/avis-rendus-sur-projets-de-la-mrae-occitanie-en-a634.html</a:t>
            </a:r>
            <a:r>
              <a:rPr b="0" lang="fr-FR" sz="1200" spc="-1" strike="noStrike">
                <a:solidFill>
                  <a:srgbClr val="000000"/>
                </a:solidFill>
                <a:latin typeface="Calibri"/>
              </a:rPr>
              <a:t> </a:t>
            </a:r>
            <a:endParaRPr b="0" lang="fr-FR" sz="12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5. </a:t>
            </a:r>
            <a:r>
              <a:rPr b="0" lang="fr-FR" sz="1800" spc="-1" strike="noStrike">
                <a:solidFill>
                  <a:srgbClr val="000000"/>
                </a:solidFill>
                <a:latin typeface="Calibri"/>
              </a:rPr>
              <a:t>Multipliez les réunions :</a:t>
            </a:r>
            <a:endParaRPr b="0" lang="fr-FR" sz="1800" spc="-1" strike="noStrike">
              <a:latin typeface="Arial"/>
            </a:endParaRPr>
          </a:p>
          <a:p>
            <a:pPr lvl="1" marL="800280" indent="-343080">
              <a:lnSpc>
                <a:spcPct val="100000"/>
              </a:lnSpc>
              <a:buClr>
                <a:srgbClr val="000000"/>
              </a:buClr>
              <a:buFont typeface="Wingdings" charset="2"/>
              <a:buChar char=""/>
              <a:tabLst>
                <a:tab algn="l" pos="0"/>
              </a:tabLst>
            </a:pPr>
            <a:r>
              <a:rPr b="0" lang="fr-FR" sz="1700" spc="-1" strike="noStrike">
                <a:solidFill>
                  <a:srgbClr val="000000"/>
                </a:solidFill>
                <a:latin typeface="Calibri"/>
              </a:rPr>
              <a:t>Rencontrez régulièrement vos responsables politiques : parlementaires, conseil départemental, tourisme, etc.</a:t>
            </a:r>
            <a:endParaRPr b="0" lang="fr-FR" sz="1700" spc="-1" strike="noStrike">
              <a:latin typeface="Arial"/>
            </a:endParaRPr>
          </a:p>
          <a:p>
            <a:pPr lvl="1" marL="800280" indent="-343080">
              <a:lnSpc>
                <a:spcPct val="100000"/>
              </a:lnSpc>
              <a:buClr>
                <a:srgbClr val="000000"/>
              </a:buClr>
              <a:buFont typeface="Wingdings" charset="2"/>
              <a:buChar char=""/>
              <a:tabLst>
                <a:tab algn="l" pos="0"/>
              </a:tabLst>
            </a:pPr>
            <a:r>
              <a:rPr b="0" lang="fr-FR" sz="1700" spc="-1" strike="noStrike">
                <a:solidFill>
                  <a:srgbClr val="000000"/>
                </a:solidFill>
                <a:latin typeface="Calibri"/>
              </a:rPr>
              <a:t>Participez aux conseils municipaux (commune du projet ET communes limitrophes) et aux conseils communautaires (Com Com). Soyez attentifs aux votes.</a:t>
            </a:r>
            <a:endParaRPr b="0" lang="fr-FR" sz="1700" spc="-1" strike="noStrike">
              <a:latin typeface="Arial"/>
            </a:endParaRPr>
          </a:p>
          <a:p>
            <a:pPr lvl="1" marL="800280" indent="-343080">
              <a:lnSpc>
                <a:spcPct val="100000"/>
              </a:lnSpc>
              <a:buClr>
                <a:srgbClr val="000000"/>
              </a:buClr>
              <a:buFont typeface="Wingdings" charset="2"/>
              <a:buChar char=""/>
              <a:tabLst>
                <a:tab algn="l" pos="0"/>
              </a:tabLst>
            </a:pPr>
            <a:r>
              <a:rPr b="0" lang="fr-FR" sz="1700" spc="-1" strike="noStrike">
                <a:solidFill>
                  <a:srgbClr val="000000"/>
                </a:solidFill>
                <a:latin typeface="Calibri"/>
              </a:rPr>
              <a:t>Organisez une ou deux réunions publiques</a:t>
            </a:r>
            <a:endParaRPr b="0" lang="fr-FR" sz="1700" spc="-1" strike="noStrike">
              <a:latin typeface="Arial"/>
            </a:endParaRPr>
          </a:p>
          <a:p>
            <a:pPr lvl="1" marL="800280" indent="-343080">
              <a:lnSpc>
                <a:spcPct val="100000"/>
              </a:lnSpc>
              <a:buClr>
                <a:srgbClr val="000000"/>
              </a:buClr>
              <a:buFont typeface="Wingdings" charset="2"/>
              <a:buChar char=""/>
              <a:tabLst>
                <a:tab algn="l" pos="0"/>
              </a:tabLst>
            </a:pPr>
            <a:r>
              <a:rPr b="0" lang="fr-FR" sz="1700" spc="-1" strike="noStrike">
                <a:solidFill>
                  <a:srgbClr val="000000"/>
                </a:solidFill>
                <a:latin typeface="Calibri"/>
              </a:rPr>
              <a:t>Organisez des conférences de presse en relais des réunions publiques (pendant ou après)</a:t>
            </a:r>
            <a:endParaRPr b="0" lang="fr-FR" sz="1700" spc="-1" strike="noStrike">
              <a:latin typeface="Arial"/>
            </a:endParaRPr>
          </a:p>
        </p:txBody>
      </p:sp>
      <p:sp>
        <p:nvSpPr>
          <p:cNvPr id="146" name="ZoneTexte 2"/>
          <p:cNvSpPr/>
          <p:nvPr/>
        </p:nvSpPr>
        <p:spPr>
          <a:xfrm>
            <a:off x="241560" y="220320"/>
            <a:ext cx="2453400" cy="3027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400" spc="-1" strike="noStrike">
                <a:solidFill>
                  <a:srgbClr val="bf9000"/>
                </a:solidFill>
                <a:latin typeface="Calibri"/>
              </a:rPr>
              <a:t>Etape 2 : la phase d’instruction</a:t>
            </a:r>
            <a:endParaRPr b="0" lang="fr-FR" sz="1400" spc="-1" strike="noStrike">
              <a:latin typeface="Arial"/>
            </a:endParaRPr>
          </a:p>
        </p:txBody>
      </p:sp>
      <p:sp>
        <p:nvSpPr>
          <p:cNvPr id="2" name="PlaceHolder 1"/>
          <p:cNvSpPr>
            <a:spLocks noGrp="1"/>
          </p:cNvSpPr>
          <p:nvPr>
            <p:ph type="sldNum" idx="6"/>
          </p:nvPr>
        </p:nvSpPr>
        <p:spPr/>
        <p:txBody>
          <a:bodyPr/>
          <a:p>
            <a:fld id="{1623481D-C098-4842-8640-FD486E0DC640}"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ZoneTexte 3"/>
          <p:cNvSpPr/>
          <p:nvPr/>
        </p:nvSpPr>
        <p:spPr>
          <a:xfrm>
            <a:off x="794160" y="824760"/>
            <a:ext cx="497556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22. Ce que vous pouvez et devez faire </a:t>
            </a:r>
            <a:r>
              <a:rPr b="1" lang="fr-FR" sz="1800" spc="-1" strike="noStrike">
                <a:solidFill>
                  <a:srgbClr val="2f5597"/>
                </a:solidFill>
                <a:latin typeface="Calibri"/>
              </a:rPr>
              <a:t>(suite)</a:t>
            </a:r>
            <a:r>
              <a:rPr b="1" lang="fr-FR" sz="2000" spc="-1" strike="noStrike">
                <a:solidFill>
                  <a:srgbClr val="2f5597"/>
                </a:solidFill>
                <a:latin typeface="Calibri"/>
              </a:rPr>
              <a:t> : </a:t>
            </a:r>
            <a:endParaRPr b="0" lang="fr-FR" sz="2000" spc="-1" strike="noStrike">
              <a:latin typeface="Arial"/>
            </a:endParaRPr>
          </a:p>
        </p:txBody>
      </p:sp>
      <p:sp>
        <p:nvSpPr>
          <p:cNvPr id="148" name="ZoneTexte 4"/>
          <p:cNvSpPr/>
          <p:nvPr/>
        </p:nvSpPr>
        <p:spPr>
          <a:xfrm>
            <a:off x="372960" y="1642320"/>
            <a:ext cx="11445480" cy="46436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6. </a:t>
            </a:r>
            <a:r>
              <a:rPr b="0" lang="fr-FR" sz="1800" spc="-1" strike="noStrike">
                <a:solidFill>
                  <a:srgbClr val="000000"/>
                </a:solidFill>
                <a:latin typeface="Calibri"/>
              </a:rPr>
              <a:t>Organisez une manifestation sympathique et conviviale dont la presse rendra compte</a:t>
            </a:r>
            <a:endParaRPr b="0" lang="fr-FR" sz="1800" spc="-1" strike="noStrike">
              <a:latin typeface="Arial"/>
            </a:endParaRPr>
          </a:p>
          <a:p>
            <a:pPr marL="343080" indent="-343080">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7. </a:t>
            </a:r>
            <a:r>
              <a:rPr b="0" lang="fr-FR" sz="1800" spc="-1" strike="noStrike">
                <a:solidFill>
                  <a:srgbClr val="000000"/>
                </a:solidFill>
                <a:latin typeface="Calibri"/>
              </a:rPr>
              <a:t>Boîtez des tracts mettant en évidence les impacts, notamment ceux relevés dans l’avis de la MRAe.</a:t>
            </a:r>
            <a:endParaRPr b="0" lang="fr-FR" sz="18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8. </a:t>
            </a:r>
            <a:r>
              <a:rPr b="0" lang="fr-FR" sz="1800" spc="-1" strike="noStrike">
                <a:solidFill>
                  <a:srgbClr val="000000"/>
                </a:solidFill>
                <a:latin typeface="Calibri"/>
              </a:rPr>
              <a:t>Faites-vous aider par :</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votre collectif régional et les Fédérations nationales</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les alliés que vous avez identifiés en étape 1 : récoltez leurs avis (LPO, chasseurs, photographes d’oiseaux, etc.)</a:t>
            </a:r>
            <a:endParaRPr b="0" lang="fr-FR" sz="1800" spc="-1" strike="noStrike">
              <a:latin typeface="Arial"/>
            </a:endParaRPr>
          </a:p>
          <a:p>
            <a:pPr marL="343080" indent="-343080">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9. </a:t>
            </a:r>
            <a:r>
              <a:rPr b="0" lang="fr-FR" sz="1800" spc="-1" strike="noStrike">
                <a:solidFill>
                  <a:srgbClr val="000000"/>
                </a:solidFill>
                <a:latin typeface="Calibri"/>
              </a:rPr>
              <a:t>Anticipez votre défense en prenant contact avec un avocat compétent (sans frais pour le moment)</a:t>
            </a:r>
            <a:endParaRPr b="0" lang="fr-FR" sz="1800" spc="-1" strike="noStrike">
              <a:latin typeface="Arial"/>
            </a:endParaRPr>
          </a:p>
          <a:p>
            <a:pPr marL="264960" indent="-343080">
              <a:lnSpc>
                <a:spcPct val="100000"/>
              </a:lnSpc>
              <a:buNone/>
              <a:tabLst>
                <a:tab algn="l" pos="0"/>
              </a:tabLst>
            </a:pPr>
            <a:r>
              <a:rPr b="0" lang="fr-FR" sz="1700" spc="-1" strike="noStrike">
                <a:solidFill>
                  <a:srgbClr val="000000"/>
                </a:solidFill>
                <a:latin typeface="Calibri"/>
              </a:rPr>
              <a:t>Si vous ne vous y prenez pas dès à présent, vous aurez à peine 2 mois pour vous retourner après la décision du préfet.</a:t>
            </a:r>
            <a:endParaRPr b="0" lang="fr-FR" sz="1700" spc="-1" strike="noStrike">
              <a:latin typeface="Arial"/>
            </a:endParaRPr>
          </a:p>
          <a:p>
            <a:pPr marL="264960" indent="-343080">
              <a:lnSpc>
                <a:spcPct val="100000"/>
              </a:lnSpc>
              <a:buNone/>
              <a:tabLst>
                <a:tab algn="l" pos="0"/>
              </a:tabLst>
            </a:pPr>
            <a:r>
              <a:rPr b="0" lang="fr-FR" sz="1700" spc="-1" strike="noStrike">
                <a:solidFill>
                  <a:srgbClr val="000000"/>
                </a:solidFill>
                <a:latin typeface="Calibri"/>
              </a:rPr>
              <a:t>Y compris dans la perspective d’un refus du projet par le préfet cf. l’</a:t>
            </a:r>
            <a:r>
              <a:rPr b="0" lang="fr-FR" sz="1700" spc="-1" strike="noStrike" u="sng">
                <a:solidFill>
                  <a:srgbClr val="000000"/>
                </a:solidFill>
                <a:uFillTx/>
                <a:latin typeface="Calibri"/>
              </a:rPr>
              <a:t>intervention volontaire </a:t>
            </a:r>
            <a:r>
              <a:rPr b="0" lang="fr-FR" sz="1700" spc="-1" strike="noStrike">
                <a:solidFill>
                  <a:srgbClr val="000000"/>
                </a:solidFill>
                <a:latin typeface="Calibri"/>
              </a:rPr>
              <a:t>décrite plus loin.</a:t>
            </a:r>
            <a:endParaRPr b="0" lang="fr-FR" sz="17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10. </a:t>
            </a:r>
            <a:r>
              <a:rPr b="0" lang="fr-FR" sz="1800" spc="-1" strike="noStrike">
                <a:solidFill>
                  <a:srgbClr val="000000"/>
                </a:solidFill>
                <a:latin typeface="Calibri"/>
              </a:rPr>
              <a:t>Gagnez du temps, en vous procurant dès que possible le dossier d’étude d’impact. </a:t>
            </a:r>
            <a:endParaRPr b="0" lang="fr-FR" sz="1800" spc="-1" strike="noStrike">
              <a:latin typeface="Arial"/>
            </a:endParaRPr>
          </a:p>
          <a:p>
            <a:pPr marL="353880" indent="-343080">
              <a:lnSpc>
                <a:spcPct val="100000"/>
              </a:lnSpc>
              <a:buNone/>
              <a:tabLst>
                <a:tab algn="l" pos="0"/>
              </a:tabLst>
            </a:pPr>
            <a:r>
              <a:rPr b="0" lang="fr-FR" sz="1600" spc="-1" strike="noStrike">
                <a:solidFill>
                  <a:srgbClr val="000000"/>
                </a:solidFill>
                <a:latin typeface="Calibri"/>
              </a:rPr>
              <a:t>Même si la DDT</a:t>
            </a:r>
            <a:r>
              <a:rPr b="0" lang="fr-FR" sz="1400" spc="-1" strike="noStrike">
                <a:solidFill>
                  <a:srgbClr val="000000"/>
                </a:solidFill>
                <a:latin typeface="Calibri"/>
              </a:rPr>
              <a:t>M</a:t>
            </a:r>
            <a:r>
              <a:rPr b="0" lang="fr-FR" sz="1600" spc="-1" strike="noStrike">
                <a:solidFill>
                  <a:srgbClr val="000000"/>
                </a:solidFill>
                <a:latin typeface="Calibri"/>
              </a:rPr>
              <a:t> ou la DREAL a demandé des compléments d’information, vous avez accès à tous les documents qu’elle a reçus :</a:t>
            </a:r>
            <a:endParaRPr b="0" lang="fr-FR" sz="1600" spc="-1" strike="noStrike">
              <a:latin typeface="Arial"/>
            </a:endParaRPr>
          </a:p>
          <a:p>
            <a:pPr marL="628560" indent="-95400">
              <a:lnSpc>
                <a:spcPct val="100000"/>
              </a:lnSpc>
              <a:buNone/>
              <a:tabLst>
                <a:tab algn="l" pos="0"/>
              </a:tabLst>
            </a:pPr>
            <a:r>
              <a:rPr b="0" lang="fr-FR" sz="1600" spc="-1" strike="noStrike">
                <a:solidFill>
                  <a:srgbClr val="000000"/>
                </a:solidFill>
                <a:latin typeface="Calibri"/>
              </a:rPr>
              <a:t>- vous pouvez aller le copier sur une clé USB à la DDT </a:t>
            </a:r>
            <a:r>
              <a:rPr b="0" lang="fr-FR" sz="1400" spc="-1" strike="noStrike">
                <a:solidFill>
                  <a:srgbClr val="000000"/>
                </a:solidFill>
                <a:latin typeface="Calibri"/>
              </a:rPr>
              <a:t>(ou DDTM).</a:t>
            </a:r>
            <a:endParaRPr b="0" lang="fr-FR" sz="1400" spc="-1" strike="noStrike">
              <a:latin typeface="Arial"/>
            </a:endParaRPr>
          </a:p>
          <a:p>
            <a:pPr marL="628560" indent="-95400">
              <a:lnSpc>
                <a:spcPct val="100000"/>
              </a:lnSpc>
              <a:buNone/>
              <a:tabLst>
                <a:tab algn="l" pos="0"/>
              </a:tabLst>
            </a:pPr>
            <a:r>
              <a:rPr b="0" lang="fr-FR" sz="1400" spc="-1" strike="noStrike">
                <a:solidFill>
                  <a:srgbClr val="000000"/>
                </a:solidFill>
                <a:latin typeface="Calibri"/>
              </a:rPr>
              <a:t>- </a:t>
            </a:r>
            <a:r>
              <a:rPr b="0" lang="fr-FR" sz="1600" spc="-1" strike="noStrike">
                <a:solidFill>
                  <a:srgbClr val="000000"/>
                </a:solidFill>
                <a:latin typeface="Calibri"/>
              </a:rPr>
              <a:t>s’il vous est refusé, votre avocat peut l’exiger par un courrier RAR : vous gagnerez ainsi un temps précieux</a:t>
            </a:r>
            <a:endParaRPr b="0" lang="fr-FR" sz="1600" spc="-1" strike="noStrike">
              <a:latin typeface="Arial"/>
            </a:endParaRPr>
          </a:p>
          <a:p>
            <a:pPr marL="628560" indent="-95400">
              <a:lnSpc>
                <a:spcPct val="100000"/>
              </a:lnSpc>
              <a:buNone/>
              <a:tabLst>
                <a:tab algn="l" pos="0"/>
              </a:tabLst>
            </a:pPr>
            <a:r>
              <a:rPr b="0" lang="fr-FR" sz="1600" spc="-1" strike="noStrike">
                <a:solidFill>
                  <a:srgbClr val="000000"/>
                </a:solidFill>
                <a:latin typeface="Calibri"/>
              </a:rPr>
              <a:t>- s’il vous est à nouveau refusé, </a:t>
            </a:r>
            <a:r>
              <a:rPr b="0" lang="fr-FR" sz="1500" spc="-1" strike="noStrike">
                <a:solidFill>
                  <a:srgbClr val="000000"/>
                </a:solidFill>
                <a:latin typeface="Calibri"/>
              </a:rPr>
              <a:t>adressez-vous à la </a:t>
            </a:r>
            <a:r>
              <a:rPr b="1" lang="fr-FR" sz="1500" spc="-1" strike="noStrike">
                <a:solidFill>
                  <a:srgbClr val="000000"/>
                </a:solidFill>
                <a:latin typeface="Calibri"/>
              </a:rPr>
              <a:t>CADA</a:t>
            </a:r>
            <a:r>
              <a:rPr b="0" lang="fr-FR" sz="1500" spc="-1" strike="noStrike">
                <a:solidFill>
                  <a:srgbClr val="000000"/>
                </a:solidFill>
                <a:latin typeface="Calibri"/>
              </a:rPr>
              <a:t> (Commission d’accès aux documents administratifs)</a:t>
            </a:r>
            <a:endParaRPr b="0" lang="fr-FR" sz="1500" spc="-1" strike="noStrike">
              <a:latin typeface="Arial"/>
            </a:endParaRPr>
          </a:p>
          <a:p>
            <a:pPr marL="264960" indent="-9360">
              <a:lnSpc>
                <a:spcPct val="100000"/>
              </a:lnSpc>
              <a:buNone/>
              <a:tabLst>
                <a:tab algn="l" pos="0"/>
              </a:tabLst>
            </a:pPr>
            <a:endParaRPr b="0" lang="fr-FR" sz="1000" spc="-1" strike="noStrike">
              <a:latin typeface="Arial"/>
            </a:endParaRPr>
          </a:p>
          <a:p>
            <a:pPr marL="353880" indent="-9360">
              <a:lnSpc>
                <a:spcPct val="100000"/>
              </a:lnSpc>
              <a:buNone/>
              <a:tabLst>
                <a:tab algn="l" pos="0"/>
              </a:tabLst>
            </a:pPr>
            <a:r>
              <a:rPr b="1" lang="fr-FR" sz="1500" spc="-1" strike="noStrike">
                <a:solidFill>
                  <a:srgbClr val="2f5597"/>
                </a:solidFill>
                <a:latin typeface="Calibri"/>
              </a:rPr>
              <a:t>D’une manière générale, pour savoir où en est le dossier, appelez régulièrement la DREAL, ex. 1 fois par mois.</a:t>
            </a:r>
            <a:endParaRPr b="0" lang="fr-FR" sz="1500" spc="-1" strike="noStrike">
              <a:latin typeface="Arial"/>
            </a:endParaRPr>
          </a:p>
        </p:txBody>
      </p:sp>
      <p:sp>
        <p:nvSpPr>
          <p:cNvPr id="149" name="ZoneTexte 2"/>
          <p:cNvSpPr/>
          <p:nvPr/>
        </p:nvSpPr>
        <p:spPr>
          <a:xfrm>
            <a:off x="241560" y="220320"/>
            <a:ext cx="2453400" cy="3027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400" spc="-1" strike="noStrike">
                <a:solidFill>
                  <a:srgbClr val="bf9000"/>
                </a:solidFill>
                <a:latin typeface="Calibri"/>
              </a:rPr>
              <a:t>Etape 2 : la phase d’instruction</a:t>
            </a:r>
            <a:endParaRPr b="0" lang="fr-FR" sz="1400" spc="-1" strike="noStrike">
              <a:latin typeface="Arial"/>
            </a:endParaRPr>
          </a:p>
        </p:txBody>
      </p:sp>
      <p:sp>
        <p:nvSpPr>
          <p:cNvPr id="2" name="PlaceHolder 1"/>
          <p:cNvSpPr>
            <a:spLocks noGrp="1"/>
          </p:cNvSpPr>
          <p:nvPr>
            <p:ph type="sldNum" idx="6"/>
          </p:nvPr>
        </p:nvSpPr>
        <p:spPr/>
        <p:txBody>
          <a:bodyPr/>
          <a:p>
            <a:fld id="{2D095574-B243-4960-B22B-54610B98495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ZoneTexte 2"/>
          <p:cNvSpPr/>
          <p:nvPr/>
        </p:nvSpPr>
        <p:spPr>
          <a:xfrm>
            <a:off x="1508040" y="291600"/>
            <a:ext cx="8901360" cy="5162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1" lang="fr-FR" sz="2800" spc="-1" strike="noStrike">
                <a:solidFill>
                  <a:srgbClr val="c00000"/>
                </a:solidFill>
                <a:latin typeface="Calibri"/>
              </a:rPr>
              <a:t>Les projets de photovoltaïque sont-ils de mauvais projets ?</a:t>
            </a:r>
            <a:endParaRPr b="0" lang="fr-FR" sz="2800" spc="-1" strike="noStrike">
              <a:latin typeface="Arial"/>
            </a:endParaRPr>
          </a:p>
        </p:txBody>
      </p:sp>
      <p:sp>
        <p:nvSpPr>
          <p:cNvPr id="87" name="ZoneTexte 3"/>
          <p:cNvSpPr/>
          <p:nvPr/>
        </p:nvSpPr>
        <p:spPr>
          <a:xfrm>
            <a:off x="681840" y="1186560"/>
            <a:ext cx="10828080" cy="49222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2400" spc="-1" strike="noStrike">
                <a:solidFill>
                  <a:srgbClr val="2f5597"/>
                </a:solidFill>
                <a:latin typeface="Calibri"/>
              </a:rPr>
              <a:t>La conviction du rédacteur est que </a:t>
            </a:r>
            <a:r>
              <a:rPr b="1" lang="fr-FR" sz="2400" spc="-1" strike="noStrike">
                <a:solidFill>
                  <a:srgbClr val="2f5597"/>
                </a:solidFill>
                <a:latin typeface="Calibri"/>
              </a:rPr>
              <a:t>sont acceptables :</a:t>
            </a:r>
            <a:endParaRPr b="0" lang="fr-FR" sz="2400" spc="-1" strike="noStrike">
              <a:latin typeface="Arial"/>
            </a:endParaRPr>
          </a:p>
          <a:p>
            <a:pPr marL="457200" indent="-281160">
              <a:lnSpc>
                <a:spcPct val="100000"/>
              </a:lnSpc>
              <a:spcAft>
                <a:spcPts val="601"/>
              </a:spcAft>
              <a:buClr>
                <a:srgbClr val="000000"/>
              </a:buClr>
              <a:buFont typeface="StarSymbol"/>
              <a:buAutoNum type="arabicPeriod"/>
            </a:pPr>
            <a:r>
              <a:rPr b="0" lang="fr-FR" sz="2000" spc="-1" strike="noStrike">
                <a:solidFill>
                  <a:srgbClr val="000000"/>
                </a:solidFill>
                <a:latin typeface="Calibri"/>
              </a:rPr>
              <a:t>Le photovoltaïque sur toitures, pour autant qu’il ne porte pas préjudice au patrimoine, en secteur sauvegardé notamment</a:t>
            </a:r>
            <a:endParaRPr b="0" lang="fr-FR" sz="2000" spc="-1" strike="noStrike">
              <a:latin typeface="Arial"/>
            </a:endParaRPr>
          </a:p>
          <a:p>
            <a:pPr marL="457200" indent="-281160">
              <a:lnSpc>
                <a:spcPct val="100000"/>
              </a:lnSpc>
              <a:spcAft>
                <a:spcPts val="601"/>
              </a:spcAft>
              <a:buClr>
                <a:srgbClr val="000000"/>
              </a:buClr>
              <a:buFont typeface="StarSymbol"/>
              <a:buAutoNum type="arabicPeriod"/>
            </a:pPr>
            <a:r>
              <a:rPr b="0" lang="fr-FR" sz="2000" spc="-1" strike="noStrike">
                <a:solidFill>
                  <a:srgbClr val="000000"/>
                </a:solidFill>
                <a:latin typeface="Calibri"/>
              </a:rPr>
              <a:t>Le solaire sur ombrières, sous une réserve identique</a:t>
            </a:r>
            <a:endParaRPr b="0" lang="fr-FR" sz="2000" spc="-1" strike="noStrike">
              <a:latin typeface="Arial"/>
            </a:endParaRPr>
          </a:p>
          <a:p>
            <a:pPr marL="457200" indent="-281160">
              <a:lnSpc>
                <a:spcPct val="100000"/>
              </a:lnSpc>
              <a:buClr>
                <a:srgbClr val="000000"/>
              </a:buClr>
              <a:buFont typeface="StarSymbol"/>
              <a:buAutoNum type="arabicPeriod"/>
            </a:pPr>
            <a:r>
              <a:rPr b="0" lang="fr-FR" sz="2000" spc="-1" strike="noStrike">
                <a:solidFill>
                  <a:srgbClr val="000000"/>
                </a:solidFill>
                <a:latin typeface="Calibri"/>
              </a:rPr>
              <a:t>Le photovoltaïque au sol, pour autant qu’il repose sur des sols déjà artificialisés tels que :</a:t>
            </a:r>
            <a:endParaRPr b="0" lang="fr-FR" sz="2000" spc="-1" strike="noStrike">
              <a:latin typeface="Arial"/>
            </a:endParaRPr>
          </a:p>
          <a:p>
            <a:pPr lvl="1" marL="716040" indent="-281160">
              <a:lnSpc>
                <a:spcPct val="100000"/>
              </a:lnSpc>
              <a:buClr>
                <a:srgbClr val="000000"/>
              </a:buClr>
              <a:buFont typeface="StarSymbol"/>
              <a:buAutoNum type="alphaLcPeriod"/>
            </a:pPr>
            <a:r>
              <a:rPr b="0" lang="fr-FR" sz="2000" spc="-1" strike="noStrike">
                <a:solidFill>
                  <a:srgbClr val="000000"/>
                </a:solidFill>
                <a:latin typeface="Calibri"/>
              </a:rPr>
              <a:t>Friches industrielles</a:t>
            </a:r>
            <a:endParaRPr b="0" lang="fr-FR" sz="2000" spc="-1" strike="noStrike">
              <a:latin typeface="Arial"/>
            </a:endParaRPr>
          </a:p>
          <a:p>
            <a:pPr lvl="1" marL="716040" indent="-281160">
              <a:lnSpc>
                <a:spcPct val="100000"/>
              </a:lnSpc>
              <a:buClr>
                <a:srgbClr val="000000"/>
              </a:buClr>
              <a:buFont typeface="StarSymbol"/>
              <a:buAutoNum type="alphaLcPeriod"/>
            </a:pPr>
            <a:r>
              <a:rPr b="0" lang="fr-FR" sz="2000" spc="-1" strike="noStrike">
                <a:solidFill>
                  <a:srgbClr val="000000"/>
                </a:solidFill>
                <a:latin typeface="Calibri"/>
              </a:rPr>
              <a:t>Délaissés routiers, ferroviaires, aéroportuaires</a:t>
            </a:r>
            <a:endParaRPr b="0" lang="fr-FR" sz="2000" spc="-1" strike="noStrike">
              <a:latin typeface="Arial"/>
            </a:endParaRPr>
          </a:p>
          <a:p>
            <a:pPr lvl="1" marL="716040" indent="-281160">
              <a:lnSpc>
                <a:spcPct val="100000"/>
              </a:lnSpc>
              <a:buClr>
                <a:srgbClr val="000000"/>
              </a:buClr>
              <a:buFont typeface="StarSymbol"/>
              <a:buAutoNum type="alphaLcPeriod"/>
            </a:pPr>
            <a:r>
              <a:rPr b="0" lang="fr-FR" sz="2000" spc="-1" strike="noStrike">
                <a:solidFill>
                  <a:srgbClr val="000000"/>
                </a:solidFill>
                <a:latin typeface="Calibri"/>
              </a:rPr>
              <a:t>Carrières abandonnées, à la condition qu’elles ne soient pas renaturalisables</a:t>
            </a:r>
            <a:endParaRPr b="0" lang="fr-FR" sz="2000" spc="-1" strike="noStrike">
              <a:latin typeface="Arial"/>
            </a:endParaRPr>
          </a:p>
          <a:p>
            <a:pPr marL="457200" indent="-4680">
              <a:lnSpc>
                <a:spcPct val="100000"/>
              </a:lnSpc>
              <a:buNone/>
              <a:tabLst>
                <a:tab algn="l" pos="0"/>
              </a:tabLst>
            </a:pPr>
            <a:r>
              <a:rPr b="0" lang="fr-FR" sz="2000" spc="-1" strike="noStrike">
                <a:solidFill>
                  <a:srgbClr val="000000"/>
                </a:solidFill>
                <a:latin typeface="Calibri"/>
              </a:rPr>
              <a:t>Sous la réserve qu’il ne porte pas préjudice aux espèces (insectes, herpétofaune, batraciens…) ni aux paysages les plus sensibles compte tenu de ses dimensions, y compris au titre de ses raccordements au réseau électrique.</a:t>
            </a:r>
            <a:endParaRPr b="0" lang="fr-FR" sz="2000" spc="-1" strike="noStrike">
              <a:latin typeface="Arial"/>
            </a:endParaRPr>
          </a:p>
          <a:p>
            <a:pPr>
              <a:lnSpc>
                <a:spcPct val="100000"/>
              </a:lnSpc>
              <a:buNone/>
              <a:tabLst>
                <a:tab algn="l" pos="0"/>
              </a:tabLst>
            </a:pPr>
            <a:endParaRPr b="0" lang="fr-FR" sz="1400" spc="-1" strike="noStrike">
              <a:latin typeface="Arial"/>
            </a:endParaRPr>
          </a:p>
          <a:p>
            <a:pPr>
              <a:lnSpc>
                <a:spcPct val="100000"/>
              </a:lnSpc>
              <a:buNone/>
              <a:tabLst>
                <a:tab algn="l" pos="0"/>
              </a:tabLst>
            </a:pPr>
            <a:r>
              <a:rPr b="1" lang="fr-FR" sz="2400" spc="-1" strike="noStrike">
                <a:solidFill>
                  <a:srgbClr val="c00000"/>
                </a:solidFill>
                <a:latin typeface="Calibri"/>
              </a:rPr>
              <a:t>Ne sont pas acceptables au plan environnemental :</a:t>
            </a:r>
            <a:endParaRPr b="0" lang="fr-FR" sz="2400" spc="-1" strike="noStrike">
              <a:latin typeface="Arial"/>
            </a:endParaRPr>
          </a:p>
          <a:p>
            <a:pPr lvl="1" marL="457200" indent="-281160">
              <a:lnSpc>
                <a:spcPct val="100000"/>
              </a:lnSpc>
              <a:spcAft>
                <a:spcPts val="601"/>
              </a:spcAft>
              <a:buClr>
                <a:srgbClr val="000000"/>
              </a:buClr>
              <a:buFont typeface="StarSymbol"/>
              <a:buAutoNum type="arabicPeriod"/>
              <a:tabLst>
                <a:tab algn="l" pos="0"/>
              </a:tabLst>
            </a:pPr>
            <a:r>
              <a:rPr b="0" lang="fr-FR" sz="2000" spc="-1" strike="noStrike">
                <a:solidFill>
                  <a:srgbClr val="000000"/>
                </a:solidFill>
                <a:latin typeface="Calibri"/>
              </a:rPr>
              <a:t>L’agrivoltaïsme </a:t>
            </a:r>
            <a:r>
              <a:rPr b="0" lang="fr-FR" sz="1600" spc="-1" strike="noStrike">
                <a:solidFill>
                  <a:srgbClr val="000000"/>
                </a:solidFill>
                <a:latin typeface="Calibri"/>
              </a:rPr>
              <a:t>(voir cependant Code urbanisme art. L. 111-30)</a:t>
            </a:r>
            <a:r>
              <a:rPr b="0" lang="fr-FR" sz="2000" spc="-1" strike="noStrike">
                <a:solidFill>
                  <a:srgbClr val="000000"/>
                </a:solidFill>
                <a:latin typeface="Calibri"/>
              </a:rPr>
              <a:t>, y compris sous couvert d’expérimentation</a:t>
            </a:r>
            <a:endParaRPr b="0" lang="fr-FR" sz="2000" spc="-1" strike="noStrike">
              <a:latin typeface="Arial"/>
            </a:endParaRPr>
          </a:p>
          <a:p>
            <a:pPr lvl="1" marL="457200" indent="-281160">
              <a:lnSpc>
                <a:spcPct val="100000"/>
              </a:lnSpc>
              <a:spcAft>
                <a:spcPts val="601"/>
              </a:spcAft>
              <a:buClr>
                <a:srgbClr val="000000"/>
              </a:buClr>
              <a:buFont typeface="StarSymbol"/>
              <a:buAutoNum type="arabicPeriod"/>
              <a:tabLst>
                <a:tab algn="l" pos="0"/>
              </a:tabLst>
            </a:pPr>
            <a:r>
              <a:rPr b="0" lang="fr-FR" sz="2000" spc="-1" strike="noStrike">
                <a:solidFill>
                  <a:srgbClr val="000000"/>
                </a:solidFill>
                <a:latin typeface="Calibri"/>
              </a:rPr>
              <a:t>le photovoltaïque en milieu forestier </a:t>
            </a:r>
            <a:r>
              <a:rPr b="0" lang="fr-FR" sz="1600" spc="-1" strike="noStrike">
                <a:solidFill>
                  <a:srgbClr val="000000"/>
                </a:solidFill>
                <a:latin typeface="Calibri"/>
              </a:rPr>
              <a:t>(réf. Code forestier art. L. 341-3 et seq - défrichements)</a:t>
            </a:r>
            <a:endParaRPr b="0" lang="fr-FR" sz="1600" spc="-1" strike="noStrike">
              <a:latin typeface="Arial"/>
            </a:endParaRPr>
          </a:p>
        </p:txBody>
      </p:sp>
      <p:sp>
        <p:nvSpPr>
          <p:cNvPr id="2" name="PlaceHolder 1"/>
          <p:cNvSpPr>
            <a:spLocks noGrp="1"/>
          </p:cNvSpPr>
          <p:nvPr>
            <p:ph type="sldNum" idx="3"/>
          </p:nvPr>
        </p:nvSpPr>
        <p:spPr/>
        <p:txBody>
          <a:bodyPr/>
          <a:p>
            <a:fld id="{662D4852-D441-43CA-AD5D-C4F1E2F448DC}"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ZoneTexte 5"/>
          <p:cNvSpPr/>
          <p:nvPr/>
        </p:nvSpPr>
        <p:spPr>
          <a:xfrm>
            <a:off x="555120" y="945360"/>
            <a:ext cx="1903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bf9000"/>
                </a:solidFill>
                <a:latin typeface="Calibri"/>
              </a:rPr>
              <a:t>31. Description :</a:t>
            </a:r>
            <a:endParaRPr b="0" lang="fr-FR" sz="2000" spc="-1" strike="noStrike">
              <a:latin typeface="Arial"/>
            </a:endParaRPr>
          </a:p>
        </p:txBody>
      </p:sp>
      <p:sp>
        <p:nvSpPr>
          <p:cNvPr id="151" name="ZoneTexte 6"/>
          <p:cNvSpPr/>
          <p:nvPr/>
        </p:nvSpPr>
        <p:spPr>
          <a:xfrm>
            <a:off x="372600" y="1704960"/>
            <a:ext cx="10187640" cy="14007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1800" spc="-1" strike="noStrike">
                <a:solidFill>
                  <a:srgbClr val="000000"/>
                </a:solidFill>
                <a:latin typeface="Calibri"/>
              </a:rPr>
              <a:t>1. </a:t>
            </a:r>
            <a:r>
              <a:rPr b="0" lang="fr-FR" sz="1800" spc="-1" strike="noStrike">
                <a:solidFill>
                  <a:srgbClr val="000000"/>
                </a:solidFill>
                <a:latin typeface="Calibri"/>
              </a:rPr>
              <a:t>Le préfet publie un arrêté prescrivant l’ouverture de l’enquête publique, précisant :</a:t>
            </a:r>
            <a:endParaRPr b="0" lang="fr-FR" sz="1800" spc="-1" strike="noStrike">
              <a:latin typeface="Arial"/>
            </a:endParaRPr>
          </a:p>
          <a:p>
            <a:pPr marL="264960" indent="-100080">
              <a:lnSpc>
                <a:spcPct val="100000"/>
              </a:lnSpc>
              <a:buClr>
                <a:srgbClr val="000000"/>
              </a:buClr>
              <a:buFont typeface="StarSymbol"/>
              <a:buChar char="-"/>
            </a:pPr>
            <a:r>
              <a:rPr b="0" lang="fr-FR" sz="1700" spc="-1" strike="noStrike">
                <a:solidFill>
                  <a:srgbClr val="000000"/>
                </a:solidFill>
                <a:latin typeface="Calibri"/>
              </a:rPr>
              <a:t> </a:t>
            </a:r>
            <a:r>
              <a:rPr b="0" lang="fr-FR" sz="1700" spc="-1" strike="noStrike">
                <a:solidFill>
                  <a:srgbClr val="000000"/>
                </a:solidFill>
                <a:latin typeface="Calibri"/>
              </a:rPr>
              <a:t>le commissaire-enquêteur désigné</a:t>
            </a:r>
            <a:endParaRPr b="0" lang="fr-FR" sz="1700" spc="-1" strike="noStrike">
              <a:latin typeface="Arial"/>
            </a:endParaRPr>
          </a:p>
          <a:p>
            <a:pPr marL="264960" indent="-100080">
              <a:lnSpc>
                <a:spcPct val="100000"/>
              </a:lnSpc>
              <a:buClr>
                <a:srgbClr val="000000"/>
              </a:buClr>
              <a:buFont typeface="StarSymbol"/>
              <a:buChar char="-"/>
            </a:pPr>
            <a:r>
              <a:rPr b="0" lang="fr-FR" sz="1700" spc="-1" strike="noStrike">
                <a:solidFill>
                  <a:srgbClr val="000000"/>
                </a:solidFill>
                <a:latin typeface="Calibri"/>
              </a:rPr>
              <a:t> </a:t>
            </a:r>
            <a:r>
              <a:rPr b="0" lang="fr-FR" sz="1700" spc="-1" strike="noStrike">
                <a:solidFill>
                  <a:srgbClr val="000000"/>
                </a:solidFill>
                <a:latin typeface="Calibri"/>
              </a:rPr>
              <a:t>son calendrier : généralement 30 jours </a:t>
            </a:r>
            <a:r>
              <a:rPr b="0" lang="fr-FR" sz="1400" spc="-1" strike="noStrike">
                <a:solidFill>
                  <a:srgbClr val="000000"/>
                </a:solidFill>
                <a:latin typeface="Calibri"/>
              </a:rPr>
              <a:t>(réf. art. R123-2 à R123-24 Code environnement)</a:t>
            </a:r>
            <a:endParaRPr b="0" lang="fr-FR" sz="1400" spc="-1" strike="noStrike">
              <a:latin typeface="Arial"/>
            </a:endParaRPr>
          </a:p>
          <a:p>
            <a:pPr marL="264960" indent="-100080">
              <a:lnSpc>
                <a:spcPct val="100000"/>
              </a:lnSpc>
              <a:buClr>
                <a:srgbClr val="000000"/>
              </a:buClr>
              <a:buFont typeface="StarSymbol"/>
              <a:buChar char="-"/>
            </a:pPr>
            <a:r>
              <a:rPr b="0" lang="fr-FR" sz="1700" spc="-1" strike="noStrike">
                <a:solidFill>
                  <a:srgbClr val="000000"/>
                </a:solidFill>
                <a:latin typeface="Calibri"/>
              </a:rPr>
              <a:t> </a:t>
            </a:r>
            <a:r>
              <a:rPr b="0" lang="fr-FR" sz="1700" spc="-1" strike="noStrike">
                <a:solidFill>
                  <a:srgbClr val="000000"/>
                </a:solidFill>
                <a:latin typeface="Calibri"/>
              </a:rPr>
              <a:t>l’agenda des permanences</a:t>
            </a:r>
            <a:endParaRPr b="0" lang="fr-FR" sz="1700" spc="-1" strike="noStrike">
              <a:latin typeface="Arial"/>
            </a:endParaRPr>
          </a:p>
          <a:p>
            <a:pPr marL="264960" indent="-100080">
              <a:lnSpc>
                <a:spcPct val="100000"/>
              </a:lnSpc>
              <a:buClr>
                <a:srgbClr val="000000"/>
              </a:buClr>
              <a:buFont typeface="StarSymbol"/>
              <a:buChar char="-"/>
            </a:pPr>
            <a:r>
              <a:rPr b="0" lang="fr-FR" sz="1700" spc="-1" strike="noStrike">
                <a:solidFill>
                  <a:srgbClr val="000000"/>
                </a:solidFill>
                <a:latin typeface="Calibri"/>
              </a:rPr>
              <a:t> </a:t>
            </a:r>
            <a:r>
              <a:rPr b="0" lang="fr-FR" sz="1700" spc="-1" strike="noStrike">
                <a:solidFill>
                  <a:srgbClr val="000000"/>
                </a:solidFill>
                <a:latin typeface="Calibri"/>
              </a:rPr>
              <a:t>les modalités de consultation du dossier, notamment sur internet</a:t>
            </a:r>
            <a:endParaRPr b="0" lang="fr-FR" sz="1700" spc="-1" strike="noStrike">
              <a:latin typeface="Arial"/>
            </a:endParaRPr>
          </a:p>
        </p:txBody>
      </p:sp>
      <p:sp>
        <p:nvSpPr>
          <p:cNvPr id="152" name="ZoneTexte 12"/>
          <p:cNvSpPr/>
          <p:nvPr/>
        </p:nvSpPr>
        <p:spPr>
          <a:xfrm>
            <a:off x="372600" y="3522600"/>
            <a:ext cx="5623920" cy="348840"/>
          </a:xfrm>
          <a:prstGeom prst="rect">
            <a:avLst/>
          </a:prstGeom>
          <a:noFill/>
          <a:ln w="0">
            <a:noFill/>
          </a:ln>
        </p:spPr>
        <p:style>
          <a:lnRef idx="0"/>
          <a:fillRef idx="0"/>
          <a:effectRef idx="0"/>
          <a:fontRef idx="minor"/>
        </p:style>
        <p:txBody>
          <a:bodyPr lIns="90000" rIns="90000" tIns="45000" bIns="45000" anchor="t">
            <a:spAutoFit/>
          </a:bodyPr>
          <a:p>
            <a:pPr marL="88920">
              <a:lnSpc>
                <a:spcPct val="100000"/>
              </a:lnSpc>
              <a:buNone/>
            </a:pPr>
            <a:r>
              <a:rPr b="1" lang="fr-FR" sz="1700" spc="-1" strike="noStrike">
                <a:solidFill>
                  <a:srgbClr val="000000"/>
                </a:solidFill>
                <a:latin typeface="Calibri"/>
              </a:rPr>
              <a:t>De plus en plus les enquêtes publiques sont numériques.</a:t>
            </a:r>
            <a:endParaRPr b="0" lang="fr-FR" sz="1700" spc="-1" strike="noStrike">
              <a:latin typeface="Arial"/>
            </a:endParaRPr>
          </a:p>
        </p:txBody>
      </p:sp>
      <p:sp>
        <p:nvSpPr>
          <p:cNvPr id="153" name="ZoneTexte 13"/>
          <p:cNvSpPr/>
          <p:nvPr/>
        </p:nvSpPr>
        <p:spPr>
          <a:xfrm>
            <a:off x="927720" y="3862800"/>
            <a:ext cx="4313520" cy="576360"/>
          </a:xfrm>
          <a:prstGeom prst="rect">
            <a:avLst/>
          </a:prstGeom>
          <a:noFill/>
          <a:ln w="0">
            <a:noFill/>
          </a:ln>
        </p:spPr>
        <p:style>
          <a:lnRef idx="0"/>
          <a:fillRef idx="0"/>
          <a:effectRef idx="0"/>
          <a:fontRef idx="minor"/>
        </p:style>
        <p:txBody>
          <a:bodyPr lIns="90000" rIns="90000" tIns="45000" bIns="45000" anchor="t">
            <a:spAutoFit/>
          </a:bodyPr>
          <a:p>
            <a:pPr algn="r">
              <a:lnSpc>
                <a:spcPct val="100000"/>
              </a:lnSpc>
              <a:buNone/>
            </a:pPr>
            <a:r>
              <a:rPr b="0" lang="fr-FR" sz="1600" spc="-1" strike="noStrike">
                <a:solidFill>
                  <a:srgbClr val="000000"/>
                </a:solidFill>
                <a:latin typeface="Calibri"/>
              </a:rPr>
              <a:t>Il doit alors être utilisé un </a:t>
            </a:r>
            <a:r>
              <a:rPr b="1" lang="fr-FR" sz="1600" spc="-1" strike="noStrike">
                <a:solidFill>
                  <a:srgbClr val="0099cc"/>
                </a:solidFill>
                <a:latin typeface="Calibri"/>
              </a:rPr>
              <a:t>registre dématérialisé </a:t>
            </a:r>
            <a:r>
              <a:rPr b="0" lang="fr-FR" sz="1600" spc="-1" strike="noStrike">
                <a:solidFill>
                  <a:srgbClr val="000000"/>
                </a:solidFill>
                <a:latin typeface="Calibri"/>
              </a:rPr>
              <a:t>permettant d’accéder aux autres contributions :</a:t>
            </a:r>
            <a:endParaRPr b="0" lang="fr-FR" sz="1600" spc="-1" strike="noStrike">
              <a:latin typeface="Arial"/>
            </a:endParaRPr>
          </a:p>
        </p:txBody>
      </p:sp>
      <p:grpSp>
        <p:nvGrpSpPr>
          <p:cNvPr id="154" name="Groupe 10"/>
          <p:cNvGrpSpPr/>
          <p:nvPr/>
        </p:nvGrpSpPr>
        <p:grpSpPr>
          <a:xfrm>
            <a:off x="5266080" y="4339440"/>
            <a:ext cx="6743160" cy="2127600"/>
            <a:chOff x="5266080" y="4339440"/>
            <a:chExt cx="6743160" cy="2127600"/>
          </a:xfrm>
        </p:grpSpPr>
        <p:pic>
          <p:nvPicPr>
            <p:cNvPr id="155" name="Image 11" descr=""/>
            <p:cNvPicPr/>
            <p:nvPr/>
          </p:nvPicPr>
          <p:blipFill>
            <a:blip r:embed="rId1"/>
            <a:srcRect l="17350" t="14399" r="20666" b="47795"/>
            <a:stretch/>
          </p:blipFill>
          <p:spPr>
            <a:xfrm>
              <a:off x="5266080" y="4339440"/>
              <a:ext cx="6743160" cy="2127600"/>
            </a:xfrm>
            <a:prstGeom prst="rect">
              <a:avLst/>
            </a:prstGeom>
            <a:ln w="0">
              <a:solidFill>
                <a:srgbClr val="ff0000"/>
              </a:solidFill>
            </a:ln>
          </p:spPr>
        </p:pic>
        <p:sp>
          <p:nvSpPr>
            <p:cNvPr id="156" name="Rectangle 2"/>
            <p:cNvSpPr/>
            <p:nvPr/>
          </p:nvSpPr>
          <p:spPr>
            <a:xfrm>
              <a:off x="5861880" y="6211080"/>
              <a:ext cx="599040" cy="70200"/>
            </a:xfrm>
            <a:prstGeom prst="rect">
              <a:avLst/>
            </a:prstGeom>
            <a:solidFill>
              <a:srgbClr val="4472c4"/>
            </a:solidFill>
            <a:ln>
              <a:solidFill>
                <a:srgbClr val="1d3155"/>
              </a:solidFill>
            </a:ln>
          </p:spPr>
          <p:style>
            <a:lnRef idx="2">
              <a:schemeClr val="accent1">
                <a:shade val="15000"/>
              </a:schemeClr>
            </a:lnRef>
            <a:fillRef idx="1">
              <a:schemeClr val="accent1"/>
            </a:fillRef>
            <a:effectRef idx="0">
              <a:schemeClr val="accent1"/>
            </a:effectRef>
            <a:fontRef idx="minor"/>
          </p:style>
        </p:sp>
        <p:sp>
          <p:nvSpPr>
            <p:cNvPr id="157" name="Rectangle 3"/>
            <p:cNvSpPr/>
            <p:nvPr/>
          </p:nvSpPr>
          <p:spPr>
            <a:xfrm>
              <a:off x="7161120" y="4389120"/>
              <a:ext cx="1335960" cy="88560"/>
            </a:xfrm>
            <a:prstGeom prst="rect">
              <a:avLst/>
            </a:prstGeom>
            <a:solidFill>
              <a:srgbClr val="4472c4"/>
            </a:solidFill>
            <a:ln>
              <a:solidFill>
                <a:srgbClr val="1d3155"/>
              </a:solidFill>
            </a:ln>
          </p:spPr>
          <p:style>
            <a:lnRef idx="2">
              <a:schemeClr val="accent1">
                <a:shade val="15000"/>
              </a:schemeClr>
            </a:lnRef>
            <a:fillRef idx="1">
              <a:schemeClr val="accent1"/>
            </a:fillRef>
            <a:effectRef idx="0">
              <a:schemeClr val="accent1"/>
            </a:effectRef>
            <a:fontRef idx="minor"/>
          </p:style>
        </p:sp>
        <p:sp>
          <p:nvSpPr>
            <p:cNvPr id="158" name="Rectangle 4"/>
            <p:cNvSpPr/>
            <p:nvPr/>
          </p:nvSpPr>
          <p:spPr>
            <a:xfrm>
              <a:off x="10015560" y="4535640"/>
              <a:ext cx="847080" cy="79920"/>
            </a:xfrm>
            <a:prstGeom prst="rect">
              <a:avLst/>
            </a:prstGeom>
            <a:solidFill>
              <a:srgbClr val="4472c4"/>
            </a:solidFill>
            <a:ln>
              <a:solidFill>
                <a:srgbClr val="1d3155"/>
              </a:solidFill>
            </a:ln>
          </p:spPr>
          <p:style>
            <a:lnRef idx="2">
              <a:schemeClr val="accent1">
                <a:shade val="15000"/>
              </a:schemeClr>
            </a:lnRef>
            <a:fillRef idx="1">
              <a:schemeClr val="accent1"/>
            </a:fillRef>
            <a:effectRef idx="0">
              <a:schemeClr val="accent1"/>
            </a:effectRef>
            <a:fontRef idx="minor"/>
          </p:style>
        </p:sp>
      </p:grpSp>
      <p:sp>
        <p:nvSpPr>
          <p:cNvPr id="159" name="ZoneTexte 14"/>
          <p:cNvSpPr/>
          <p:nvPr/>
        </p:nvSpPr>
        <p:spPr>
          <a:xfrm>
            <a:off x="696240" y="4895640"/>
            <a:ext cx="3891240" cy="1002600"/>
          </a:xfrm>
          <a:prstGeom prst="rect">
            <a:avLst/>
          </a:prstGeom>
          <a:noFill/>
          <a:ln w="0">
            <a:solidFill>
              <a:srgbClr val="ff0000"/>
            </a:solidFill>
          </a:ln>
        </p:spPr>
        <p:style>
          <a:lnRef idx="0"/>
          <a:fillRef idx="0"/>
          <a:effectRef idx="0"/>
          <a:fontRef idx="minor"/>
        </p:style>
        <p:txBody>
          <a:bodyPr lIns="90000" rIns="90000" tIns="45000" bIns="45000" anchor="t">
            <a:spAutoFit/>
          </a:bodyPr>
          <a:p>
            <a:pPr algn="ctr">
              <a:lnSpc>
                <a:spcPct val="100000"/>
              </a:lnSpc>
              <a:buNone/>
            </a:pPr>
            <a:r>
              <a:rPr b="0" lang="fr-FR" sz="1500" spc="-1" strike="noStrike">
                <a:solidFill>
                  <a:srgbClr val="000000"/>
                </a:solidFill>
                <a:latin typeface="Calibri"/>
              </a:rPr>
              <a:t>A l’avenir, ce registre dématérialisé devra également contenir un onglet permettant d’accéder « en live » aux réponses de l’opérateur, voire à des compléments de sa part</a:t>
            </a:r>
            <a:endParaRPr b="0" lang="fr-FR" sz="1500" spc="-1" strike="noStrike">
              <a:latin typeface="Arial"/>
            </a:endParaRPr>
          </a:p>
        </p:txBody>
      </p:sp>
      <p:sp>
        <p:nvSpPr>
          <p:cNvPr id="160" name="Rectangle 9"/>
          <p:cNvSpPr/>
          <p:nvPr/>
        </p:nvSpPr>
        <p:spPr>
          <a:xfrm>
            <a:off x="7161120" y="4527000"/>
            <a:ext cx="506520" cy="88560"/>
          </a:xfrm>
          <a:prstGeom prst="rect">
            <a:avLst/>
          </a:prstGeom>
          <a:solidFill>
            <a:srgbClr val="4472c4"/>
          </a:solidFill>
          <a:ln>
            <a:solidFill>
              <a:srgbClr val="1d3155"/>
            </a:solidFill>
          </a:ln>
        </p:spPr>
        <p:style>
          <a:lnRef idx="2">
            <a:schemeClr val="accent1">
              <a:shade val="15000"/>
            </a:schemeClr>
          </a:lnRef>
          <a:fillRef idx="1">
            <a:schemeClr val="accent1"/>
          </a:fillRef>
          <a:effectRef idx="0">
            <a:schemeClr val="accent1"/>
          </a:effectRef>
          <a:fontRef idx="minor"/>
        </p:style>
      </p:sp>
      <p:sp>
        <p:nvSpPr>
          <p:cNvPr id="161" name="ZoneTexte 16"/>
          <p:cNvSpPr/>
          <p:nvPr/>
        </p:nvSpPr>
        <p:spPr>
          <a:xfrm>
            <a:off x="317880" y="220320"/>
            <a:ext cx="370908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bf9000"/>
                </a:solidFill>
                <a:latin typeface="Calibri"/>
              </a:rPr>
              <a:t>Etape 3 : l’enquête publique</a:t>
            </a:r>
            <a:endParaRPr b="0" lang="fr-FR" sz="2400" spc="-1" strike="noStrike">
              <a:latin typeface="Arial"/>
            </a:endParaRPr>
          </a:p>
        </p:txBody>
      </p:sp>
      <p:sp>
        <p:nvSpPr>
          <p:cNvPr id="2" name="PlaceHolder 1"/>
          <p:cNvSpPr>
            <a:spLocks noGrp="1"/>
          </p:cNvSpPr>
          <p:nvPr>
            <p:ph type="sldNum" idx="6"/>
          </p:nvPr>
        </p:nvSpPr>
        <p:spPr/>
        <p:txBody>
          <a:bodyPr/>
          <a:p>
            <a:fld id="{CB105744-389B-423F-9A97-3DD9E34CEBD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2" name="ZoneTexte 2"/>
          <p:cNvSpPr/>
          <p:nvPr/>
        </p:nvSpPr>
        <p:spPr>
          <a:xfrm>
            <a:off x="398520" y="2660040"/>
            <a:ext cx="9130680" cy="118692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1800" spc="-1" strike="noStrike">
                <a:solidFill>
                  <a:srgbClr val="000000"/>
                </a:solidFill>
                <a:latin typeface="Calibri"/>
              </a:rPr>
              <a:t>3. </a:t>
            </a:r>
            <a:r>
              <a:rPr b="0" lang="fr-FR" sz="1800" spc="-1" strike="noStrike">
                <a:solidFill>
                  <a:srgbClr val="000000"/>
                </a:solidFill>
                <a:latin typeface="Calibri"/>
              </a:rPr>
              <a:t>Le préfet sollicite parallèlement l’avis des conseils municipaux des collectivités concernées : </a:t>
            </a:r>
            <a:endParaRPr b="0" lang="fr-FR" sz="1800" spc="-1" strike="noStrike">
              <a:latin typeface="Arial"/>
            </a:endParaRPr>
          </a:p>
          <a:p>
            <a:pPr marL="285840" indent="-196920" algn="just">
              <a:lnSpc>
                <a:spcPct val="100000"/>
              </a:lnSpc>
              <a:buClr>
                <a:srgbClr val="000000"/>
              </a:buClr>
              <a:buFont typeface="StarSymbol"/>
              <a:buChar char="-"/>
            </a:pPr>
            <a:r>
              <a:rPr b="0" lang="fr-FR" sz="1800" spc="-1" strike="noStrike">
                <a:solidFill>
                  <a:srgbClr val="000000"/>
                </a:solidFill>
                <a:latin typeface="Calibri"/>
              </a:rPr>
              <a:t>commune d’implantation projetée et communes dans un rayon de 6 km</a:t>
            </a:r>
            <a:endParaRPr b="0" lang="fr-FR" sz="1800" spc="-1" strike="noStrike">
              <a:latin typeface="Arial"/>
            </a:endParaRPr>
          </a:p>
          <a:p>
            <a:pPr marL="285840" indent="-196920">
              <a:lnSpc>
                <a:spcPct val="100000"/>
              </a:lnSpc>
              <a:buClr>
                <a:srgbClr val="000000"/>
              </a:buClr>
              <a:buFont typeface="StarSymbol"/>
              <a:buChar char="-"/>
            </a:pPr>
            <a:r>
              <a:rPr b="0" lang="fr-FR" sz="1800" spc="-1" strike="noStrike">
                <a:solidFill>
                  <a:srgbClr val="000000"/>
                </a:solidFill>
                <a:latin typeface="Calibri"/>
              </a:rPr>
              <a:t>Communauté de Communes </a:t>
            </a:r>
            <a:endParaRPr b="0" lang="fr-FR" sz="1800" spc="-1" strike="noStrike">
              <a:latin typeface="Arial"/>
            </a:endParaRPr>
          </a:p>
          <a:p>
            <a:pPr marL="285840" indent="-196920">
              <a:lnSpc>
                <a:spcPct val="100000"/>
              </a:lnSpc>
              <a:buClr>
                <a:srgbClr val="000000"/>
              </a:buClr>
              <a:buFont typeface="StarSymbol"/>
              <a:buChar char="-"/>
            </a:pPr>
            <a:r>
              <a:rPr b="0" lang="fr-FR" sz="1800" spc="-1" strike="noStrike">
                <a:solidFill>
                  <a:srgbClr val="000000"/>
                </a:solidFill>
                <a:latin typeface="Calibri"/>
              </a:rPr>
              <a:t>éventuellement des regroupements plus larges : SCoT, PETR.</a:t>
            </a:r>
            <a:endParaRPr b="0" lang="fr-FR" sz="1800" spc="-1" strike="noStrike">
              <a:latin typeface="Arial"/>
            </a:endParaRPr>
          </a:p>
        </p:txBody>
      </p:sp>
      <p:sp>
        <p:nvSpPr>
          <p:cNvPr id="163" name="ZoneTexte 3"/>
          <p:cNvSpPr/>
          <p:nvPr/>
        </p:nvSpPr>
        <p:spPr>
          <a:xfrm>
            <a:off x="275400" y="220320"/>
            <a:ext cx="31057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3 : l’enquête publique (suite)</a:t>
            </a:r>
            <a:endParaRPr b="0" lang="fr-FR" sz="1600" spc="-1" strike="noStrike">
              <a:latin typeface="Arial"/>
            </a:endParaRPr>
          </a:p>
        </p:txBody>
      </p:sp>
      <p:sp>
        <p:nvSpPr>
          <p:cNvPr id="164" name="ZoneTexte 4"/>
          <p:cNvSpPr/>
          <p:nvPr/>
        </p:nvSpPr>
        <p:spPr>
          <a:xfrm>
            <a:off x="475560" y="4355640"/>
            <a:ext cx="10877760" cy="12783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1800" spc="-1" strike="noStrike">
                <a:solidFill>
                  <a:srgbClr val="000000"/>
                </a:solidFill>
                <a:latin typeface="Calibri"/>
              </a:rPr>
              <a:t>4. </a:t>
            </a:r>
            <a:r>
              <a:rPr b="0" lang="fr-FR" sz="1800" spc="-1" strike="noStrike">
                <a:solidFill>
                  <a:srgbClr val="000000"/>
                </a:solidFill>
                <a:latin typeface="Calibri"/>
              </a:rPr>
              <a:t>en fin de processus, le commissaire-enquêteur produit un rapport. </a:t>
            </a:r>
            <a:endParaRPr b="0" lang="fr-FR" sz="1800" spc="-1" strike="noStrike">
              <a:latin typeface="Arial"/>
            </a:endParaRPr>
          </a:p>
          <a:p>
            <a:pPr marL="264960" algn="just">
              <a:lnSpc>
                <a:spcPct val="100000"/>
              </a:lnSpc>
              <a:buNone/>
            </a:pPr>
            <a:r>
              <a:rPr b="0" lang="fr-FR" sz="1700" spc="-1" strike="noStrike">
                <a:solidFill>
                  <a:srgbClr val="000000"/>
                </a:solidFill>
                <a:latin typeface="Calibri"/>
              </a:rPr>
              <a:t>Il le communique préalablement à l’opérateur, permettant ainsi à celui-ci de lui répondre, et les réponses de celui-ci doivent figurer dans le rapport.</a:t>
            </a:r>
            <a:endParaRPr b="0" lang="fr-FR" sz="1700" spc="-1" strike="noStrike">
              <a:latin typeface="Arial"/>
            </a:endParaRPr>
          </a:p>
          <a:p>
            <a:pPr>
              <a:lnSpc>
                <a:spcPct val="100000"/>
              </a:lnSpc>
              <a:buNone/>
            </a:pPr>
            <a:endParaRPr b="0" lang="fr-FR" sz="800" spc="-1" strike="noStrike">
              <a:latin typeface="Arial"/>
            </a:endParaRPr>
          </a:p>
          <a:p>
            <a:pPr>
              <a:lnSpc>
                <a:spcPct val="100000"/>
              </a:lnSpc>
              <a:buNone/>
            </a:pPr>
            <a:r>
              <a:rPr b="0" lang="fr-FR" sz="1800" spc="-1" strike="noStrike">
                <a:solidFill>
                  <a:srgbClr val="000000"/>
                </a:solidFill>
                <a:latin typeface="Calibri"/>
              </a:rPr>
              <a:t>     </a:t>
            </a:r>
            <a:r>
              <a:rPr b="0" lang="fr-FR" sz="1800" spc="-1" strike="noStrike">
                <a:solidFill>
                  <a:srgbClr val="000000"/>
                </a:solidFill>
                <a:latin typeface="Calibri"/>
              </a:rPr>
              <a:t>Le rapport final est rendu public. </a:t>
            </a:r>
            <a:endParaRPr b="0" lang="fr-FR" sz="1800" spc="-1" strike="noStrike">
              <a:latin typeface="Arial"/>
            </a:endParaRPr>
          </a:p>
        </p:txBody>
      </p:sp>
      <p:sp>
        <p:nvSpPr>
          <p:cNvPr id="165" name="ZoneTexte 5"/>
          <p:cNvSpPr/>
          <p:nvPr/>
        </p:nvSpPr>
        <p:spPr>
          <a:xfrm>
            <a:off x="475560" y="1295640"/>
            <a:ext cx="10540800" cy="1034280"/>
          </a:xfrm>
          <a:prstGeom prst="rect">
            <a:avLst/>
          </a:prstGeom>
          <a:noFill/>
          <a:ln w="0">
            <a:noFill/>
          </a:ln>
        </p:spPr>
        <p:style>
          <a:lnRef idx="0"/>
          <a:fillRef idx="0"/>
          <a:effectRef idx="0"/>
          <a:fontRef idx="minor"/>
        </p:style>
        <p:txBody>
          <a:bodyPr lIns="90000" rIns="90000" tIns="45000" bIns="45000" anchor="t">
            <a:spAutoFit/>
          </a:bodyPr>
          <a:p>
            <a:pPr algn="just">
              <a:lnSpc>
                <a:spcPct val="100000"/>
              </a:lnSpc>
              <a:buNone/>
            </a:pPr>
            <a:r>
              <a:rPr b="1" lang="fr-FR" sz="1800" spc="-1" strike="noStrike">
                <a:solidFill>
                  <a:srgbClr val="000000"/>
                </a:solidFill>
                <a:latin typeface="Calibri"/>
              </a:rPr>
              <a:t>2. </a:t>
            </a:r>
            <a:r>
              <a:rPr b="0" lang="fr-FR" sz="1800" spc="-1" strike="noStrike">
                <a:solidFill>
                  <a:srgbClr val="000000"/>
                </a:solidFill>
                <a:latin typeface="Calibri"/>
              </a:rPr>
              <a:t>Les avis émis par les différents organismes (DREAL, DRAC ou UDAP, etc.) ou instances (MRAe, CNPN etc…) doivent figurer parmi les Documents de présentation, d’une manière explicite.</a:t>
            </a:r>
            <a:endParaRPr b="0" lang="fr-FR" sz="1800" spc="-1" strike="noStrike">
              <a:latin typeface="Arial"/>
            </a:endParaRPr>
          </a:p>
          <a:p>
            <a:pPr algn="just">
              <a:lnSpc>
                <a:spcPct val="100000"/>
              </a:lnSpc>
              <a:buNone/>
            </a:pPr>
            <a:endParaRPr b="0" lang="fr-FR" sz="800" spc="-1" strike="noStrike">
              <a:latin typeface="Arial"/>
            </a:endParaRPr>
          </a:p>
          <a:p>
            <a:pPr algn="just">
              <a:lnSpc>
                <a:spcPct val="100000"/>
              </a:lnSpc>
              <a:buNone/>
            </a:pPr>
            <a:r>
              <a:rPr b="0" lang="fr-FR" sz="1800" spc="-1" strike="noStrike">
                <a:solidFill>
                  <a:srgbClr val="000000"/>
                </a:solidFill>
                <a:latin typeface="Calibri"/>
              </a:rPr>
              <a:t>Ainsi que les réponses de l’opérateur à ces avis.</a:t>
            </a:r>
            <a:endParaRPr b="0" lang="fr-FR" sz="1800" spc="-1" strike="noStrike">
              <a:latin typeface="Arial"/>
            </a:endParaRPr>
          </a:p>
        </p:txBody>
      </p:sp>
      <p:sp>
        <p:nvSpPr>
          <p:cNvPr id="2" name="PlaceHolder 1"/>
          <p:cNvSpPr>
            <a:spLocks noGrp="1"/>
          </p:cNvSpPr>
          <p:nvPr>
            <p:ph type="sldNum" idx="3"/>
          </p:nvPr>
        </p:nvSpPr>
        <p:spPr/>
        <p:txBody>
          <a:bodyPr/>
          <a:p>
            <a:fld id="{CB6A174C-365F-47D1-9ED4-B7058683BDC2}"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ZoneTexte 3"/>
          <p:cNvSpPr/>
          <p:nvPr/>
        </p:nvSpPr>
        <p:spPr>
          <a:xfrm>
            <a:off x="781200" y="796320"/>
            <a:ext cx="4312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32. Ce que vous pouvez et devez faire : </a:t>
            </a:r>
            <a:endParaRPr b="0" lang="fr-FR" sz="2000" spc="-1" strike="noStrike">
              <a:latin typeface="Arial"/>
            </a:endParaRPr>
          </a:p>
        </p:txBody>
      </p:sp>
      <p:sp>
        <p:nvSpPr>
          <p:cNvPr id="167" name="ZoneTexte 4"/>
          <p:cNvSpPr/>
          <p:nvPr/>
        </p:nvSpPr>
        <p:spPr>
          <a:xfrm>
            <a:off x="205920" y="1512000"/>
            <a:ext cx="11780280" cy="4246920"/>
          </a:xfrm>
          <a:prstGeom prst="rect">
            <a:avLst/>
          </a:prstGeom>
          <a:noFill/>
          <a:ln w="0">
            <a:noFill/>
          </a:ln>
        </p:spPr>
        <p:style>
          <a:lnRef idx="0"/>
          <a:fillRef idx="0"/>
          <a:effectRef idx="0"/>
          <a:fontRef idx="minor"/>
        </p:style>
        <p:txBody>
          <a:bodyPr lIns="90000" rIns="90000" tIns="45000" bIns="45000" anchor="t">
            <a:spAutoFit/>
          </a:bodyPr>
          <a:p>
            <a:pPr marL="343080" indent="-343080">
              <a:lnSpc>
                <a:spcPct val="100000"/>
              </a:lnSpc>
              <a:buNone/>
              <a:tabLst>
                <a:tab algn="l" pos="0"/>
              </a:tabLst>
            </a:pPr>
            <a:r>
              <a:rPr b="1" lang="fr-FR" sz="1800" spc="-1" strike="noStrike">
                <a:solidFill>
                  <a:srgbClr val="000000"/>
                </a:solidFill>
                <a:latin typeface="Calibri"/>
              </a:rPr>
              <a:t>1. </a:t>
            </a:r>
            <a:r>
              <a:rPr b="0" lang="fr-FR" sz="1800" spc="-1" strike="noStrike">
                <a:solidFill>
                  <a:srgbClr val="000000"/>
                </a:solidFill>
                <a:latin typeface="Calibri"/>
              </a:rPr>
              <a:t>Vérifiez que toutes les pièces nécessaires et annoncées sont accessibles et complètes. </a:t>
            </a:r>
            <a:endParaRPr b="0" lang="fr-FR" sz="1800" spc="-1" strike="noStrike">
              <a:latin typeface="Arial"/>
            </a:endParaRPr>
          </a:p>
          <a:p>
            <a:pPr>
              <a:lnSpc>
                <a:spcPct val="100000"/>
              </a:lnSpc>
              <a:buNone/>
              <a:tabLst>
                <a:tab algn="l" pos="0"/>
              </a:tabLst>
            </a:pPr>
            <a:endParaRPr b="0" lang="fr-FR" sz="1100" spc="-1" strike="noStrike">
              <a:latin typeface="Arial"/>
            </a:endParaRPr>
          </a:p>
          <a:p>
            <a:pPr marL="264960" indent="-264960">
              <a:lnSpc>
                <a:spcPct val="100000"/>
              </a:lnSpc>
              <a:buNone/>
              <a:tabLst>
                <a:tab algn="l" pos="0"/>
              </a:tabLst>
            </a:pPr>
            <a:r>
              <a:rPr b="1" lang="fr-FR" sz="1800" spc="-1" strike="noStrike">
                <a:solidFill>
                  <a:srgbClr val="000000"/>
                </a:solidFill>
                <a:latin typeface="Calibri"/>
              </a:rPr>
              <a:t>2. </a:t>
            </a:r>
            <a:r>
              <a:rPr b="0" lang="fr-FR" sz="1800" spc="-1" strike="noStrike">
                <a:solidFill>
                  <a:srgbClr val="000000"/>
                </a:solidFill>
                <a:latin typeface="Calibri"/>
              </a:rPr>
              <a:t>Investissez du temps pour lire le dossier et en particulier l’étude d’impact, afin d’en dégager les failles et les obstacles-clés notamment au plan environnemental : qualifiez-les précisément.</a:t>
            </a:r>
            <a:endParaRPr b="0" lang="fr-FR" sz="1800" spc="-1" strike="noStrike">
              <a:latin typeface="Arial"/>
            </a:endParaRPr>
          </a:p>
          <a:p>
            <a:pPr marL="264960" indent="-264960">
              <a:lnSpc>
                <a:spcPct val="100000"/>
              </a:lnSpc>
              <a:buNone/>
              <a:tabLst>
                <a:tab algn="l" pos="0"/>
              </a:tabLst>
            </a:pPr>
            <a:r>
              <a:rPr b="0" lang="fr-FR" sz="1700" spc="-1" strike="noStrike">
                <a:solidFill>
                  <a:srgbClr val="000000"/>
                </a:solidFill>
                <a:latin typeface="Calibri"/>
              </a:rPr>
              <a:t>Pour cela déléguez et répartissez-vous le travail au sein de l’association, par exemple en format « commissions » car les dossiers sont toujours très lourds (quelques milliers de pages)</a:t>
            </a:r>
            <a:endParaRPr b="0" lang="fr-FR" sz="1700" spc="-1" strike="noStrike">
              <a:latin typeface="Arial"/>
            </a:endParaRPr>
          </a:p>
          <a:p>
            <a:pPr marL="264960" indent="-264960">
              <a:lnSpc>
                <a:spcPct val="100000"/>
              </a:lnSpc>
              <a:buNone/>
              <a:tabLst>
                <a:tab algn="l" pos="0"/>
              </a:tabLst>
            </a:pPr>
            <a:endParaRPr b="0" lang="fr-FR" sz="1000" spc="-1" strike="noStrike">
              <a:latin typeface="Arial"/>
            </a:endParaRPr>
          </a:p>
          <a:p>
            <a:pPr marL="176040" indent="-264960">
              <a:lnSpc>
                <a:spcPct val="100000"/>
              </a:lnSpc>
              <a:buNone/>
              <a:tabLst>
                <a:tab algn="l" pos="0"/>
              </a:tabLst>
            </a:pPr>
            <a:r>
              <a:rPr b="0" lang="fr-FR" sz="1500" spc="-1" strike="noStrike" u="sng">
                <a:solidFill>
                  <a:srgbClr val="000000"/>
                </a:solidFill>
                <a:uFillTx/>
                <a:latin typeface="Calibri"/>
              </a:rPr>
              <a:t>Conseil complémentaire </a:t>
            </a:r>
            <a:r>
              <a:rPr b="0" lang="fr-FR" sz="1500" spc="-1" strike="noStrike">
                <a:solidFill>
                  <a:srgbClr val="000000"/>
                </a:solidFill>
                <a:latin typeface="Calibri"/>
              </a:rPr>
              <a:t>: investissez dans cette étape de l’argent en moyens numériques voire en impressions-papier. </a:t>
            </a:r>
            <a:endParaRPr b="0" lang="fr-FR" sz="1500" spc="-1" strike="noStrike">
              <a:latin typeface="Arial"/>
            </a:endParaRPr>
          </a:p>
          <a:p>
            <a:pPr marL="176040" indent="-264960">
              <a:lnSpc>
                <a:spcPct val="100000"/>
              </a:lnSpc>
              <a:buNone/>
              <a:tabLst>
                <a:tab algn="l" pos="0"/>
              </a:tabLst>
            </a:pPr>
            <a:r>
              <a:rPr b="0" lang="fr-FR" sz="1500" spc="-1" strike="noStrike">
                <a:solidFill>
                  <a:srgbClr val="000000"/>
                </a:solidFill>
                <a:latin typeface="Calibri"/>
              </a:rPr>
              <a:t>Ne mégotez pas, car si vous ne travaillez pas assez les dossiers , vous raterez les erreurs ou imprécisions (photomontages truqués ou floutés, inexactitudes ou non-actualisation en matière d’avifaune ou de chiroptères, etc.) volontairement introduites par l’opérateur dans son dossier : </a:t>
            </a:r>
            <a:r>
              <a:rPr b="1" lang="fr-FR" sz="1500" spc="-1" strike="noStrike">
                <a:solidFill>
                  <a:srgbClr val="000000"/>
                </a:solidFill>
                <a:latin typeface="Calibri"/>
              </a:rPr>
              <a:t>souvenez-vous que le Bureau d’Etudes prestataire n’est jamais indépendant de son donneur d’ordres.</a:t>
            </a:r>
            <a:endParaRPr b="0" lang="fr-FR" sz="1500" spc="-1" strike="noStrike">
              <a:latin typeface="Arial"/>
            </a:endParaRPr>
          </a:p>
          <a:p>
            <a:pPr>
              <a:lnSpc>
                <a:spcPct val="100000"/>
              </a:lnSpc>
              <a:buNone/>
              <a:tabLst>
                <a:tab algn="l" pos="0"/>
              </a:tabLst>
            </a:pPr>
            <a:endParaRPr b="0" lang="fr-FR" sz="1000" spc="-1" strike="noStrike">
              <a:latin typeface="Arial"/>
            </a:endParaRPr>
          </a:p>
          <a:p>
            <a:pPr>
              <a:lnSpc>
                <a:spcPct val="100000"/>
              </a:lnSpc>
              <a:buNone/>
              <a:tabLst>
                <a:tab algn="l" pos="0"/>
              </a:tabLst>
            </a:pPr>
            <a:r>
              <a:rPr b="1" lang="fr-FR" sz="1800" spc="-1" strike="noStrike">
                <a:solidFill>
                  <a:srgbClr val="000000"/>
                </a:solidFill>
                <a:latin typeface="Calibri"/>
              </a:rPr>
              <a:t>3. </a:t>
            </a:r>
            <a:r>
              <a:rPr b="0" lang="fr-FR" sz="1800" spc="-1" strike="noStrike">
                <a:solidFill>
                  <a:srgbClr val="000000"/>
                </a:solidFill>
                <a:latin typeface="Calibri"/>
              </a:rPr>
              <a:t>Retirez-en un argumentaire, et faites une réunion de vos sympathisants pour leur en rendre compte</a:t>
            </a:r>
            <a:endParaRPr b="0" lang="fr-FR" sz="1800" spc="-1" strike="noStrike">
              <a:latin typeface="Arial"/>
            </a:endParaRPr>
          </a:p>
          <a:p>
            <a:pPr marL="177840" indent="-264960">
              <a:lnSpc>
                <a:spcPct val="100000"/>
              </a:lnSpc>
              <a:buNone/>
              <a:tabLst>
                <a:tab algn="l" pos="0"/>
              </a:tabLst>
            </a:pPr>
            <a:r>
              <a:rPr b="0" lang="fr-FR" sz="1600" spc="-1" strike="noStrike">
                <a:solidFill>
                  <a:srgbClr val="000000"/>
                </a:solidFill>
                <a:latin typeface="Calibri"/>
              </a:rPr>
              <a:t>Expliquez-leur qu’il faut éviter les avis copiés-collés, que le commissaire-enquêteur remarquerait fatalement : faites appel à l’intelligence collective et individuelle pour évoquer les failles dans des termes différents.</a:t>
            </a:r>
            <a:endParaRPr b="0" lang="fr-FR" sz="1600" spc="-1" strike="noStrike">
              <a:latin typeface="Arial"/>
            </a:endParaRPr>
          </a:p>
          <a:p>
            <a:pPr>
              <a:lnSpc>
                <a:spcPct val="100000"/>
              </a:lnSpc>
              <a:buNone/>
              <a:tabLst>
                <a:tab algn="l" pos="0"/>
              </a:tabLst>
            </a:pPr>
            <a:endParaRPr b="0" lang="fr-FR" sz="1200" spc="-1" strike="noStrike">
              <a:latin typeface="Arial"/>
            </a:endParaRPr>
          </a:p>
          <a:p>
            <a:pPr>
              <a:lnSpc>
                <a:spcPct val="100000"/>
              </a:lnSpc>
              <a:buNone/>
              <a:tabLst>
                <a:tab algn="l" pos="0"/>
              </a:tabLst>
            </a:pPr>
            <a:r>
              <a:rPr b="1" lang="fr-FR" sz="1800" spc="-1" strike="noStrike">
                <a:solidFill>
                  <a:srgbClr val="000000"/>
                </a:solidFill>
                <a:latin typeface="Calibri"/>
              </a:rPr>
              <a:t>4. </a:t>
            </a:r>
            <a:r>
              <a:rPr b="0" lang="fr-FR" sz="1800" spc="-1" strike="noStrike">
                <a:solidFill>
                  <a:srgbClr val="000000"/>
                </a:solidFill>
                <a:latin typeface="Calibri"/>
              </a:rPr>
              <a:t>Organisez des rencontres avec le Commissaire-enquêteur lors de ses deux permanences</a:t>
            </a:r>
            <a:endParaRPr b="0" lang="fr-FR" sz="1800" spc="-1" strike="noStrike">
              <a:latin typeface="Arial"/>
            </a:endParaRPr>
          </a:p>
          <a:p>
            <a:pPr>
              <a:lnSpc>
                <a:spcPct val="100000"/>
              </a:lnSpc>
              <a:buNone/>
              <a:tabLst>
                <a:tab algn="l" pos="0"/>
              </a:tabLst>
            </a:pPr>
            <a:r>
              <a:rPr b="0" lang="fr-FR" sz="1400" spc="-1" strike="noStrike">
                <a:solidFill>
                  <a:srgbClr val="000000"/>
                </a:solidFill>
                <a:latin typeface="Calibri"/>
              </a:rPr>
              <a:t>     </a:t>
            </a:r>
            <a:r>
              <a:rPr b="0" lang="fr-FR" sz="1400" spc="-1" strike="noStrike">
                <a:solidFill>
                  <a:srgbClr val="000000"/>
                </a:solidFill>
                <a:latin typeface="Calibri"/>
              </a:rPr>
              <a:t>Ne pas exclure une petite manifestation en marge de l’une de ces permanences, mais veillez alors à respecter les règles qui relèvent de l’ordre public.</a:t>
            </a:r>
            <a:endParaRPr b="0" lang="fr-FR" sz="1400" spc="-1" strike="noStrike">
              <a:latin typeface="Arial"/>
            </a:endParaRPr>
          </a:p>
        </p:txBody>
      </p:sp>
      <p:sp>
        <p:nvSpPr>
          <p:cNvPr id="168" name="ZoneTexte 1"/>
          <p:cNvSpPr/>
          <p:nvPr/>
        </p:nvSpPr>
        <p:spPr>
          <a:xfrm>
            <a:off x="275400" y="220320"/>
            <a:ext cx="31057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3 : l’enquête publique (suite)</a:t>
            </a:r>
            <a:endParaRPr b="0" lang="fr-FR" sz="1600" spc="-1" strike="noStrike">
              <a:latin typeface="Arial"/>
            </a:endParaRPr>
          </a:p>
        </p:txBody>
      </p:sp>
      <p:sp>
        <p:nvSpPr>
          <p:cNvPr id="2" name="PlaceHolder 1"/>
          <p:cNvSpPr>
            <a:spLocks noGrp="1"/>
          </p:cNvSpPr>
          <p:nvPr>
            <p:ph type="sldNum" idx="6"/>
          </p:nvPr>
        </p:nvSpPr>
        <p:spPr/>
        <p:txBody>
          <a:bodyPr/>
          <a:p>
            <a:fld id="{2DD1FE7C-91C8-479C-9ADF-F526C8166D0E}"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ZoneTexte 3"/>
          <p:cNvSpPr/>
          <p:nvPr/>
        </p:nvSpPr>
        <p:spPr>
          <a:xfrm>
            <a:off x="823320" y="796320"/>
            <a:ext cx="4879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32. Ce que vous pouvez et devez faire </a:t>
            </a:r>
            <a:r>
              <a:rPr b="0" lang="fr-FR" sz="1600" spc="-1" strike="noStrike">
                <a:solidFill>
                  <a:srgbClr val="000000"/>
                </a:solidFill>
                <a:latin typeface="Calibri"/>
              </a:rPr>
              <a:t>(suite) </a:t>
            </a:r>
            <a:r>
              <a:rPr b="1" lang="fr-FR" sz="2000" spc="-1" strike="noStrike">
                <a:solidFill>
                  <a:srgbClr val="2f5597"/>
                </a:solidFill>
                <a:latin typeface="Calibri"/>
              </a:rPr>
              <a:t>: </a:t>
            </a:r>
            <a:endParaRPr b="0" lang="fr-FR" sz="2000" spc="-1" strike="noStrike">
              <a:latin typeface="Arial"/>
            </a:endParaRPr>
          </a:p>
        </p:txBody>
      </p:sp>
      <p:sp>
        <p:nvSpPr>
          <p:cNvPr id="170" name="ZoneTexte 4"/>
          <p:cNvSpPr/>
          <p:nvPr/>
        </p:nvSpPr>
        <p:spPr>
          <a:xfrm>
            <a:off x="205920" y="1401120"/>
            <a:ext cx="11147760" cy="4473000"/>
          </a:xfrm>
          <a:prstGeom prst="rect">
            <a:avLst/>
          </a:prstGeom>
          <a:noFill/>
          <a:ln w="0">
            <a:solidFill>
              <a:srgbClr val="ff0000"/>
            </a:solidFill>
          </a:ln>
        </p:spPr>
        <p:style>
          <a:lnRef idx="0"/>
          <a:fillRef idx="0"/>
          <a:effectRef idx="0"/>
          <a:fontRef idx="minor"/>
        </p:style>
        <p:txBody>
          <a:bodyPr lIns="90000" rIns="90000" tIns="45000" bIns="45000" anchor="t">
            <a:spAutoFit/>
          </a:bodyPr>
          <a:p>
            <a:pPr>
              <a:lnSpc>
                <a:spcPct val="100000"/>
              </a:lnSpc>
              <a:spcAft>
                <a:spcPts val="601"/>
              </a:spcAft>
              <a:buNone/>
            </a:pPr>
            <a:r>
              <a:rPr b="1" lang="fr-FR" sz="1800" spc="-1" strike="noStrike">
                <a:solidFill>
                  <a:srgbClr val="000000"/>
                </a:solidFill>
                <a:latin typeface="Calibri"/>
              </a:rPr>
              <a:t>5. </a:t>
            </a:r>
            <a:r>
              <a:rPr b="0" lang="fr-FR" sz="1800" spc="-1" strike="noStrike">
                <a:solidFill>
                  <a:srgbClr val="000000"/>
                </a:solidFill>
                <a:latin typeface="Calibri"/>
              </a:rPr>
              <a:t>Si vous en avez les moyens, procédez à une </a:t>
            </a:r>
            <a:r>
              <a:rPr b="1" lang="fr-FR" sz="1800" spc="-1" strike="noStrike">
                <a:solidFill>
                  <a:srgbClr val="ff0000"/>
                </a:solidFill>
                <a:latin typeface="Calibri"/>
              </a:rPr>
              <a:t>contre-étude d’impact </a:t>
            </a:r>
            <a:r>
              <a:rPr b="0" lang="fr-FR" sz="1800" spc="-1" strike="noStrike">
                <a:solidFill>
                  <a:srgbClr val="000000"/>
                </a:solidFill>
                <a:latin typeface="Calibri"/>
              </a:rPr>
              <a:t>: un dossier de 2-3 pages maxi renvoyant pour les détails à des pièces annexes </a:t>
            </a:r>
            <a:endParaRPr b="0" lang="fr-FR" sz="1800" spc="-1" strike="noStrike">
              <a:latin typeface="Arial"/>
            </a:endParaRPr>
          </a:p>
          <a:p>
            <a:pPr marL="355680">
              <a:lnSpc>
                <a:spcPct val="100000"/>
              </a:lnSpc>
              <a:spcAft>
                <a:spcPts val="601"/>
              </a:spcAft>
              <a:buNone/>
            </a:pPr>
            <a:r>
              <a:rPr b="0" lang="fr-FR" sz="1500" spc="-1" strike="noStrike">
                <a:solidFill>
                  <a:srgbClr val="000000"/>
                </a:solidFill>
                <a:latin typeface="Calibri"/>
              </a:rPr>
              <a:t>Ces pièces devront avoir un caractère vraiment professionnel, telle qu’une étude sur l’herpétofaune ou la flore sur la zone du projet</a:t>
            </a:r>
            <a:endParaRPr b="0" lang="fr-FR" sz="1500" spc="-1" strike="noStrike">
              <a:latin typeface="Arial"/>
            </a:endParaRPr>
          </a:p>
          <a:p>
            <a:pPr marL="353880">
              <a:lnSpc>
                <a:spcPct val="100000"/>
              </a:lnSpc>
              <a:buNone/>
            </a:pPr>
            <a:r>
              <a:rPr b="1" lang="fr-FR" sz="1500" spc="-1" strike="noStrike">
                <a:solidFill>
                  <a:srgbClr val="000000"/>
                </a:solidFill>
                <a:latin typeface="Calibri"/>
              </a:rPr>
              <a:t>Placez-vous d’emblée dans la perspective d’un recours </a:t>
            </a:r>
            <a:r>
              <a:rPr b="0" lang="fr-FR" sz="1500" spc="-1" strike="noStrike">
                <a:solidFill>
                  <a:srgbClr val="000000"/>
                </a:solidFill>
                <a:latin typeface="Calibri"/>
              </a:rPr>
              <a:t>et limitez-vous aux arguments que l’opérateur ne pourra pas contredire dans le délai.</a:t>
            </a:r>
            <a:endParaRPr b="0" lang="fr-FR" sz="1500" spc="-1" strike="noStrike">
              <a:latin typeface="Arial"/>
            </a:endParaRPr>
          </a:p>
          <a:p>
            <a:pPr marL="353880">
              <a:lnSpc>
                <a:spcPct val="100000"/>
              </a:lnSpc>
              <a:buNone/>
            </a:pPr>
            <a:r>
              <a:rPr b="0" lang="fr-FR" sz="1500" spc="-1" strike="noStrike" u="sng">
                <a:solidFill>
                  <a:srgbClr val="000000"/>
                </a:solidFill>
                <a:uFillTx/>
                <a:latin typeface="Calibri"/>
              </a:rPr>
              <a:t>Exemples typiques </a:t>
            </a:r>
            <a:r>
              <a:rPr b="0" lang="fr-FR" sz="1500" spc="-1" strike="noStrike">
                <a:solidFill>
                  <a:srgbClr val="000000"/>
                </a:solidFill>
                <a:latin typeface="Calibri"/>
              </a:rPr>
              <a:t>: </a:t>
            </a:r>
            <a:endParaRPr b="0" lang="fr-FR" sz="1500" spc="-1" strike="noStrike">
              <a:latin typeface="Arial"/>
            </a:endParaRPr>
          </a:p>
          <a:p>
            <a:pPr marL="628560">
              <a:lnSpc>
                <a:spcPct val="100000"/>
              </a:lnSpc>
              <a:buNone/>
            </a:pPr>
            <a:r>
              <a:rPr b="0" lang="fr-FR" sz="1500" spc="-1" strike="noStrike">
                <a:solidFill>
                  <a:srgbClr val="000000"/>
                </a:solidFill>
                <a:latin typeface="Calibri"/>
              </a:rPr>
              <a:t>- absence d’une étude d’impact sur les sous-sols ou sur les eaux ;</a:t>
            </a:r>
            <a:endParaRPr b="0" lang="fr-FR" sz="1500" spc="-1" strike="noStrike">
              <a:latin typeface="Arial"/>
            </a:endParaRPr>
          </a:p>
          <a:p>
            <a:pPr marL="628560">
              <a:lnSpc>
                <a:spcPct val="100000"/>
              </a:lnSpc>
              <a:spcAft>
                <a:spcPts val="601"/>
              </a:spcAft>
              <a:buNone/>
            </a:pPr>
            <a:r>
              <a:rPr b="0" lang="fr-FR" sz="1500" spc="-1" strike="noStrike">
                <a:solidFill>
                  <a:srgbClr val="000000"/>
                </a:solidFill>
                <a:latin typeface="Calibri"/>
              </a:rPr>
              <a:t>- oubli d’une espèce protégée figurant sur la liste rouge UICN, ou présentée de façon minorante des impacts probables.</a:t>
            </a:r>
            <a:endParaRPr b="0" lang="fr-FR" sz="1500" spc="-1" strike="noStrike">
              <a:latin typeface="Arial"/>
            </a:endParaRPr>
          </a:p>
          <a:p>
            <a:pPr marL="353880">
              <a:lnSpc>
                <a:spcPct val="100000"/>
              </a:lnSpc>
              <a:buNone/>
            </a:pPr>
            <a:r>
              <a:rPr b="1" lang="fr-FR" sz="1500" spc="-1" strike="noStrike">
                <a:solidFill>
                  <a:srgbClr val="000000"/>
                </a:solidFill>
                <a:latin typeface="Calibri"/>
              </a:rPr>
              <a:t>Utilisez au maximum le contenu des avis négatifs ou défavorables figurant dans le dossier, tels que :</a:t>
            </a:r>
            <a:endParaRPr b="0" lang="fr-FR" sz="1500" spc="-1" strike="noStrike">
              <a:latin typeface="Arial"/>
            </a:endParaRPr>
          </a:p>
          <a:p>
            <a:pPr marL="353880">
              <a:lnSpc>
                <a:spcPct val="100000"/>
              </a:lnSpc>
              <a:buNone/>
            </a:pPr>
            <a:r>
              <a:rPr b="1" lang="fr-FR" sz="1500" spc="-1" strike="noStrike">
                <a:solidFill>
                  <a:srgbClr val="000000"/>
                </a:solidFill>
                <a:latin typeface="Calibri"/>
              </a:rPr>
              <a:t>	</a:t>
            </a:r>
            <a:r>
              <a:rPr b="1" lang="fr-FR" sz="1500" spc="-1" strike="noStrike">
                <a:solidFill>
                  <a:srgbClr val="000000"/>
                </a:solidFill>
                <a:latin typeface="Calibri"/>
              </a:rPr>
              <a:t>- l’avis de l’UDAP</a:t>
            </a:r>
            <a:endParaRPr b="0" lang="fr-FR" sz="1500" spc="-1" strike="noStrike">
              <a:latin typeface="Arial"/>
            </a:endParaRPr>
          </a:p>
          <a:p>
            <a:pPr marL="353880">
              <a:lnSpc>
                <a:spcPct val="100000"/>
              </a:lnSpc>
              <a:buNone/>
            </a:pPr>
            <a:r>
              <a:rPr b="1" lang="fr-FR" sz="1500" spc="-1" strike="noStrike">
                <a:solidFill>
                  <a:srgbClr val="000000"/>
                </a:solidFill>
                <a:latin typeface="Calibri"/>
              </a:rPr>
              <a:t>	</a:t>
            </a:r>
            <a:r>
              <a:rPr b="1" lang="fr-FR" sz="1500" spc="-1" strike="noStrike">
                <a:solidFill>
                  <a:srgbClr val="000000"/>
                </a:solidFill>
                <a:latin typeface="Calibri"/>
              </a:rPr>
              <a:t>- l’avis de l’autorité environnementale (MRAe)</a:t>
            </a:r>
            <a:r>
              <a:rPr b="0" lang="fr-FR" sz="1500" spc="-1" strike="noStrike">
                <a:solidFill>
                  <a:srgbClr val="000000"/>
                </a:solidFill>
                <a:latin typeface="Calibri"/>
              </a:rPr>
              <a:t>: non exprimé en  « favorable » ni « défavorable », il contient des pépites critiques.</a:t>
            </a:r>
            <a:endParaRPr b="0" lang="fr-FR" sz="1500" spc="-1" strike="noStrike">
              <a:latin typeface="Arial"/>
            </a:endParaRPr>
          </a:p>
          <a:p>
            <a:pPr marL="353880">
              <a:lnSpc>
                <a:spcPct val="100000"/>
              </a:lnSpc>
              <a:buNone/>
            </a:pPr>
            <a:endParaRPr b="0" lang="fr-FR" sz="800" spc="-1" strike="noStrike">
              <a:latin typeface="Arial"/>
            </a:endParaRPr>
          </a:p>
          <a:p>
            <a:pPr marL="353880">
              <a:lnSpc>
                <a:spcPct val="100000"/>
              </a:lnSpc>
              <a:buNone/>
            </a:pPr>
            <a:r>
              <a:rPr b="0" lang="fr-FR" sz="1500" spc="-1" strike="noStrike" u="sng">
                <a:solidFill>
                  <a:srgbClr val="000000"/>
                </a:solidFill>
                <a:uFillTx/>
                <a:latin typeface="Calibri"/>
              </a:rPr>
              <a:t>Conseils pratiques</a:t>
            </a:r>
            <a:r>
              <a:rPr b="0" lang="fr-FR" sz="1500" spc="-1" strike="noStrike">
                <a:solidFill>
                  <a:srgbClr val="000000"/>
                </a:solidFill>
                <a:latin typeface="Calibri"/>
              </a:rPr>
              <a:t> :</a:t>
            </a:r>
            <a:endParaRPr b="0" lang="fr-FR" sz="1500" spc="-1" strike="noStrike">
              <a:latin typeface="Arial"/>
            </a:endParaRPr>
          </a:p>
          <a:p>
            <a:pPr marL="639720" indent="-285840">
              <a:lnSpc>
                <a:spcPct val="100000"/>
              </a:lnSpc>
              <a:buClr>
                <a:srgbClr val="000000"/>
              </a:buClr>
              <a:buFont typeface="Wingdings" charset="2"/>
              <a:buChar char=""/>
            </a:pPr>
            <a:r>
              <a:rPr b="1" lang="fr-FR" sz="1600" spc="-1" strike="noStrike">
                <a:solidFill>
                  <a:srgbClr val="000000"/>
                </a:solidFill>
                <a:latin typeface="Calibri"/>
              </a:rPr>
              <a:t>remettez votre contre-étude au commissaire enquêteur lors de la dernière de ses permanences</a:t>
            </a:r>
            <a:r>
              <a:rPr b="0" lang="fr-FR" sz="1600" spc="-1" strike="noStrike">
                <a:solidFill>
                  <a:srgbClr val="000000"/>
                </a:solidFill>
                <a:latin typeface="Calibri"/>
              </a:rPr>
              <a:t>.</a:t>
            </a:r>
            <a:endParaRPr b="0" lang="fr-FR" sz="1600" spc="-1" strike="noStrike">
              <a:latin typeface="Arial"/>
            </a:endParaRPr>
          </a:p>
          <a:p>
            <a:pPr marL="639720" indent="-285840">
              <a:lnSpc>
                <a:spcPct val="100000"/>
              </a:lnSpc>
              <a:buClr>
                <a:srgbClr val="000000"/>
              </a:buClr>
              <a:buFont typeface="Wingdings" charset="2"/>
              <a:buChar char=""/>
            </a:pPr>
            <a:r>
              <a:rPr b="1" lang="fr-FR" sz="1600" spc="-1" strike="noStrike">
                <a:solidFill>
                  <a:srgbClr val="000000"/>
                </a:solidFill>
                <a:latin typeface="Calibri"/>
              </a:rPr>
              <a:t>communiquez-la  à vos alliés</a:t>
            </a:r>
            <a:endParaRPr b="0" lang="fr-FR" sz="1600" spc="-1" strike="noStrike">
              <a:latin typeface="Arial"/>
            </a:endParaRPr>
          </a:p>
          <a:p>
            <a:pPr marL="639720" indent="-285840">
              <a:lnSpc>
                <a:spcPct val="100000"/>
              </a:lnSpc>
              <a:buClr>
                <a:srgbClr val="000000"/>
              </a:buClr>
              <a:buFont typeface="Wingdings" charset="2"/>
              <a:buChar char=""/>
            </a:pPr>
            <a:r>
              <a:rPr b="1" lang="fr-FR" sz="1600" spc="-1" strike="noStrike">
                <a:solidFill>
                  <a:srgbClr val="000000"/>
                </a:solidFill>
                <a:latin typeface="Calibri"/>
              </a:rPr>
              <a:t>communiquez-la aux élus </a:t>
            </a:r>
            <a:r>
              <a:rPr b="0" lang="fr-FR" sz="1600" spc="-1" strike="noStrike">
                <a:solidFill>
                  <a:srgbClr val="000000"/>
                </a:solidFill>
                <a:latin typeface="Calibri"/>
              </a:rPr>
              <a:t>(pas seulement les maires) des communes concernées avant qu’ils n’aient émis un avis.</a:t>
            </a:r>
            <a:endParaRPr b="0" lang="fr-FR" sz="1600" spc="-1" strike="noStrike">
              <a:latin typeface="Arial"/>
            </a:endParaRPr>
          </a:p>
          <a:p>
            <a:pPr marL="639720" indent="-285840">
              <a:lnSpc>
                <a:spcPct val="100000"/>
              </a:lnSpc>
              <a:buClr>
                <a:srgbClr val="000000"/>
              </a:buClr>
              <a:buFont typeface="Wingdings" charset="2"/>
              <a:buChar char=""/>
            </a:pPr>
            <a:r>
              <a:rPr b="1" lang="fr-FR" sz="1600" spc="-1" strike="noStrike">
                <a:solidFill>
                  <a:srgbClr val="000000"/>
                </a:solidFill>
                <a:latin typeface="Calibri"/>
              </a:rPr>
              <a:t>faites savoir à la presse locale l’existence de la contre-étude</a:t>
            </a:r>
            <a:r>
              <a:rPr b="0" lang="fr-FR" sz="1600" spc="-1" strike="noStrike">
                <a:solidFill>
                  <a:srgbClr val="000000"/>
                </a:solidFill>
                <a:latin typeface="Calibri"/>
              </a:rPr>
              <a:t>, et sur demande fournissez-en une synthèse.</a:t>
            </a:r>
            <a:endParaRPr b="0" lang="fr-FR" sz="1600" spc="-1" strike="noStrike">
              <a:latin typeface="Arial"/>
            </a:endParaRPr>
          </a:p>
        </p:txBody>
      </p:sp>
      <p:sp>
        <p:nvSpPr>
          <p:cNvPr id="171" name="ZoneTexte 1"/>
          <p:cNvSpPr/>
          <p:nvPr/>
        </p:nvSpPr>
        <p:spPr>
          <a:xfrm>
            <a:off x="275400" y="220320"/>
            <a:ext cx="31057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3 : l’enquête publique (suite)</a:t>
            </a:r>
            <a:endParaRPr b="0" lang="fr-FR" sz="1600" spc="-1" strike="noStrike">
              <a:latin typeface="Arial"/>
            </a:endParaRPr>
          </a:p>
        </p:txBody>
      </p:sp>
      <p:sp>
        <p:nvSpPr>
          <p:cNvPr id="2" name="PlaceHolder 1"/>
          <p:cNvSpPr>
            <a:spLocks noGrp="1"/>
          </p:cNvSpPr>
          <p:nvPr>
            <p:ph type="sldNum" idx="6"/>
          </p:nvPr>
        </p:nvSpPr>
        <p:spPr/>
        <p:txBody>
          <a:bodyPr/>
          <a:p>
            <a:fld id="{9F95CB97-DE94-4027-906B-1E7F4E78D578}"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ZoneTexte 3"/>
          <p:cNvSpPr/>
          <p:nvPr/>
        </p:nvSpPr>
        <p:spPr>
          <a:xfrm>
            <a:off x="897120" y="976680"/>
            <a:ext cx="49316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800" spc="-1" strike="noStrike">
                <a:solidFill>
                  <a:srgbClr val="2f5597"/>
                </a:solidFill>
                <a:latin typeface="Calibri"/>
              </a:rPr>
              <a:t>32. Ce que vous pouvez et devez faire </a:t>
            </a:r>
            <a:r>
              <a:rPr b="0" lang="fr-FR" sz="1600" spc="-1" strike="noStrike">
                <a:solidFill>
                  <a:srgbClr val="000000"/>
                </a:solidFill>
                <a:latin typeface="Calibri"/>
              </a:rPr>
              <a:t>(suite et fin) </a:t>
            </a:r>
            <a:r>
              <a:rPr b="1" lang="fr-FR" sz="1800" spc="-1" strike="noStrike">
                <a:solidFill>
                  <a:srgbClr val="2f5597"/>
                </a:solidFill>
                <a:latin typeface="Calibri"/>
              </a:rPr>
              <a:t>: </a:t>
            </a:r>
            <a:endParaRPr b="0" lang="fr-FR" sz="1800" spc="-1" strike="noStrike">
              <a:latin typeface="Arial"/>
            </a:endParaRPr>
          </a:p>
        </p:txBody>
      </p:sp>
      <p:sp>
        <p:nvSpPr>
          <p:cNvPr id="173" name="ZoneTexte 4"/>
          <p:cNvSpPr/>
          <p:nvPr/>
        </p:nvSpPr>
        <p:spPr>
          <a:xfrm>
            <a:off x="205920" y="1482480"/>
            <a:ext cx="11780280" cy="4701960"/>
          </a:xfrm>
          <a:prstGeom prst="rect">
            <a:avLst/>
          </a:prstGeom>
          <a:noFill/>
          <a:ln w="0">
            <a:noFill/>
          </a:ln>
        </p:spPr>
        <p:style>
          <a:lnRef idx="0"/>
          <a:fillRef idx="0"/>
          <a:effectRef idx="0"/>
          <a:fontRef idx="minor"/>
        </p:style>
        <p:txBody>
          <a:bodyPr lIns="90000" rIns="90000" tIns="45000" bIns="45000" anchor="t">
            <a:spAutoFit/>
          </a:bodyPr>
          <a:p>
            <a:pPr marL="343080" indent="-343080">
              <a:lnSpc>
                <a:spcPct val="100000"/>
              </a:lnSpc>
              <a:buNone/>
              <a:tabLst>
                <a:tab algn="l" pos="0"/>
              </a:tabLst>
            </a:pPr>
            <a:r>
              <a:rPr b="1" lang="fr-FR" sz="1800" spc="-1" strike="noStrike">
                <a:solidFill>
                  <a:srgbClr val="000000"/>
                </a:solidFill>
                <a:latin typeface="Calibri"/>
              </a:rPr>
              <a:t>6. </a:t>
            </a:r>
            <a:r>
              <a:rPr b="0" lang="fr-FR" sz="1800" spc="-1" strike="noStrike">
                <a:solidFill>
                  <a:srgbClr val="000000"/>
                </a:solidFill>
                <a:latin typeface="Calibri"/>
              </a:rPr>
              <a:t>Faites déposer un maximum d’avis sur le site internet :</a:t>
            </a:r>
            <a:endParaRPr b="0" lang="fr-FR" sz="1800" spc="-1" strike="noStrike">
              <a:latin typeface="Arial"/>
            </a:endParaRPr>
          </a:p>
          <a:p>
            <a:pPr marL="353880" indent="-343080">
              <a:lnSpc>
                <a:spcPct val="100000"/>
              </a:lnSpc>
              <a:buNone/>
              <a:tabLst>
                <a:tab algn="l" pos="0"/>
              </a:tabLst>
            </a:pPr>
            <a:endParaRPr b="0" lang="fr-FR" sz="800" spc="-1" strike="noStrike">
              <a:latin typeface="Arial"/>
            </a:endParaRPr>
          </a:p>
          <a:p>
            <a:pPr marL="353880" indent="-343080">
              <a:lnSpc>
                <a:spcPct val="100000"/>
              </a:lnSpc>
              <a:buNone/>
              <a:tabLst>
                <a:tab algn="l" pos="0"/>
              </a:tabLst>
            </a:pPr>
            <a:r>
              <a:rPr b="0" lang="fr-FR" sz="1600" spc="-1" strike="noStrike" u="sng">
                <a:solidFill>
                  <a:srgbClr val="000000"/>
                </a:solidFill>
                <a:uFillTx/>
                <a:latin typeface="Calibri"/>
              </a:rPr>
              <a:t>Conseils pratiques </a:t>
            </a:r>
            <a:r>
              <a:rPr b="0" lang="fr-FR" sz="1600" spc="-1" strike="noStrike">
                <a:solidFill>
                  <a:srgbClr val="000000"/>
                </a:solidFill>
                <a:latin typeface="Calibri"/>
              </a:rPr>
              <a:t>:</a:t>
            </a:r>
            <a:endParaRPr b="0" lang="fr-FR" sz="1600" spc="-1" strike="noStrike">
              <a:latin typeface="Arial"/>
            </a:endParaRPr>
          </a:p>
          <a:p>
            <a:pPr marL="639720" indent="-285840">
              <a:lnSpc>
                <a:spcPct val="100000"/>
              </a:lnSpc>
              <a:buClr>
                <a:srgbClr val="000000"/>
              </a:buClr>
              <a:buFont typeface="StarSymbol"/>
              <a:buChar char="-"/>
              <a:tabLst>
                <a:tab algn="l" pos="0"/>
              </a:tabLst>
            </a:pPr>
            <a:r>
              <a:rPr b="0" lang="fr-FR" sz="1600" spc="-1" strike="noStrike">
                <a:solidFill>
                  <a:srgbClr val="000000"/>
                </a:solidFill>
                <a:latin typeface="Calibri"/>
              </a:rPr>
              <a:t>assurez-vous que tous les déposants ont bien compris que leur avis ou observation n’aura d’utilité que s’il porte </a:t>
            </a:r>
            <a:r>
              <a:rPr b="1" lang="fr-FR" sz="1600" spc="-1" strike="noStrike">
                <a:solidFill>
                  <a:srgbClr val="000000"/>
                </a:solidFill>
                <a:latin typeface="Calibri"/>
              </a:rPr>
              <a:t>exclusivement</a:t>
            </a:r>
            <a:r>
              <a:rPr b="0" lang="fr-FR" sz="1600" spc="-1" strike="noStrike">
                <a:solidFill>
                  <a:srgbClr val="000000"/>
                </a:solidFill>
                <a:latin typeface="Calibri"/>
              </a:rPr>
              <a:t> sur des </a:t>
            </a:r>
            <a:r>
              <a:rPr b="0" lang="fr-FR" sz="1600" spc="-1" strike="noStrike" u="sng">
                <a:solidFill>
                  <a:srgbClr val="000000"/>
                </a:solidFill>
                <a:uFillTx/>
                <a:latin typeface="Calibri"/>
              </a:rPr>
              <a:t>éléments contextualisés </a:t>
            </a:r>
            <a:r>
              <a:rPr b="0" lang="fr-FR" sz="1600" spc="-1" strike="noStrike">
                <a:solidFill>
                  <a:srgbClr val="000000"/>
                </a:solidFill>
                <a:latin typeface="Calibri"/>
              </a:rPr>
              <a:t>relatifs aux impacts attendus : impacts visuels sur les riverains, impacts sur a biodiversité présente sur le site, atteinte aux paysages ou au patrimoine culturel de votre territoire.</a:t>
            </a:r>
            <a:endParaRPr b="0" lang="fr-FR" sz="1600" spc="-1" strike="noStrike">
              <a:latin typeface="Arial"/>
            </a:endParaRPr>
          </a:p>
          <a:p>
            <a:pPr marL="628560">
              <a:lnSpc>
                <a:spcPct val="100000"/>
              </a:lnSpc>
              <a:buNone/>
              <a:tabLst>
                <a:tab algn="l" pos="0"/>
              </a:tabLst>
            </a:pPr>
            <a:r>
              <a:rPr b="0" lang="fr-FR" sz="1400" spc="-1" strike="noStrike">
                <a:solidFill>
                  <a:srgbClr val="000000"/>
                </a:solidFill>
                <a:latin typeface="Calibri"/>
              </a:rPr>
              <a:t>Le Préfet écarte les généralités grandiloquentes sur le photovoltaïque, sur la transition énergétique ou sur la rapacité des opérateurs.</a:t>
            </a:r>
            <a:endParaRPr b="0" lang="fr-FR" sz="1400" spc="-1" strike="noStrike">
              <a:latin typeface="Arial"/>
            </a:endParaRPr>
          </a:p>
          <a:p>
            <a:pPr marL="628560">
              <a:lnSpc>
                <a:spcPct val="100000"/>
              </a:lnSpc>
              <a:buNone/>
              <a:tabLst>
                <a:tab algn="l" pos="0"/>
              </a:tabLst>
            </a:pPr>
            <a:endParaRPr b="0" lang="fr-FR" sz="600" spc="-1" strike="noStrike">
              <a:latin typeface="Arial"/>
            </a:endParaRPr>
          </a:p>
          <a:p>
            <a:pPr marL="639720" indent="-285840">
              <a:lnSpc>
                <a:spcPct val="100000"/>
              </a:lnSpc>
              <a:buClr>
                <a:srgbClr val="000000"/>
              </a:buClr>
              <a:buFont typeface="StarSymbol"/>
              <a:buChar char="-"/>
              <a:tabLst>
                <a:tab algn="l" pos="0"/>
              </a:tabLst>
            </a:pPr>
            <a:r>
              <a:rPr b="0" lang="fr-FR" sz="1600" spc="-1" strike="noStrike">
                <a:solidFill>
                  <a:srgbClr val="000000"/>
                </a:solidFill>
                <a:latin typeface="Calibri"/>
              </a:rPr>
              <a:t>les résidents secondaires, les personnes ayant des racines au pays mais aussi vos amis qui viennent en vacances chez vous, leurs familles : tous sont fondés à émettre un avis du moment qu’ils expliquent pourquoi ou en quoi ils se sentent impactés.</a:t>
            </a:r>
            <a:endParaRPr b="0" lang="fr-FR" sz="1600" spc="-1" strike="noStrike">
              <a:latin typeface="Arial"/>
            </a:endParaRPr>
          </a:p>
          <a:p>
            <a:pPr marL="353880">
              <a:lnSpc>
                <a:spcPct val="100000"/>
              </a:lnSpc>
              <a:buNone/>
              <a:tabLst>
                <a:tab algn="l" pos="0"/>
              </a:tabLst>
            </a:pPr>
            <a:endParaRPr b="0" lang="fr-FR" sz="600" spc="-1" strike="noStrike">
              <a:latin typeface="Arial"/>
            </a:endParaRPr>
          </a:p>
          <a:p>
            <a:pPr marL="639720" indent="-285840">
              <a:lnSpc>
                <a:spcPct val="100000"/>
              </a:lnSpc>
              <a:buClr>
                <a:srgbClr val="000000"/>
              </a:buClr>
              <a:buFont typeface="StarSymbol"/>
              <a:buChar char="-"/>
              <a:tabLst>
                <a:tab algn="l" pos="0"/>
              </a:tabLst>
            </a:pPr>
            <a:r>
              <a:rPr b="0" lang="fr-FR" sz="1600" spc="-1" strike="noStrike" u="sng">
                <a:solidFill>
                  <a:srgbClr val="000000"/>
                </a:solidFill>
                <a:uFillTx/>
                <a:latin typeface="Calibri"/>
              </a:rPr>
              <a:t>Rappel</a:t>
            </a:r>
            <a:r>
              <a:rPr b="0" lang="fr-FR" sz="1600" spc="-1" strike="noStrike">
                <a:solidFill>
                  <a:srgbClr val="000000"/>
                </a:solidFill>
                <a:latin typeface="Calibri"/>
              </a:rPr>
              <a:t> : évitez les avis-standards ou copiés-collés .</a:t>
            </a:r>
            <a:endParaRPr b="0" lang="fr-FR" sz="1600" spc="-1" strike="noStrike">
              <a:latin typeface="Arial"/>
            </a:endParaRPr>
          </a:p>
          <a:p>
            <a:pPr marL="353880">
              <a:lnSpc>
                <a:spcPct val="100000"/>
              </a:lnSpc>
              <a:buNone/>
              <a:tabLst>
                <a:tab algn="l" pos="0"/>
              </a:tabLst>
            </a:pPr>
            <a:endParaRPr b="0" lang="fr-FR" sz="1200" spc="-1" strike="noStrike">
              <a:latin typeface="Arial"/>
            </a:endParaRPr>
          </a:p>
          <a:p>
            <a:pPr marL="363600" indent="-363600">
              <a:lnSpc>
                <a:spcPct val="100000"/>
              </a:lnSpc>
              <a:buNone/>
              <a:tabLst>
                <a:tab algn="l" pos="0"/>
              </a:tabLst>
            </a:pPr>
            <a:r>
              <a:rPr b="1" lang="fr-FR" sz="1800" spc="-1" strike="noStrike">
                <a:solidFill>
                  <a:srgbClr val="000000"/>
                </a:solidFill>
                <a:latin typeface="Calibri"/>
              </a:rPr>
              <a:t>7. </a:t>
            </a:r>
            <a:r>
              <a:rPr b="0" lang="fr-FR" sz="1800" spc="-1" strike="noStrike" u="sng">
                <a:solidFill>
                  <a:srgbClr val="000000"/>
                </a:solidFill>
                <a:uFillTx/>
                <a:latin typeface="Calibri"/>
              </a:rPr>
              <a:t>Deux actions complémentaires ayant du sens </a:t>
            </a:r>
            <a:r>
              <a:rPr b="0" lang="fr-FR" sz="1800" spc="-1" strike="noStrike">
                <a:solidFill>
                  <a:srgbClr val="000000"/>
                </a:solidFill>
                <a:latin typeface="Calibri"/>
              </a:rPr>
              <a:t>:</a:t>
            </a:r>
            <a:endParaRPr b="0" lang="fr-FR" sz="1800" spc="-1" strike="noStrike">
              <a:latin typeface="Arial"/>
            </a:endParaRPr>
          </a:p>
          <a:p>
            <a:pPr marL="363600" indent="-363600">
              <a:lnSpc>
                <a:spcPct val="100000"/>
              </a:lnSpc>
              <a:buNone/>
              <a:tabLst>
                <a:tab algn="l" pos="0"/>
              </a:tabLst>
            </a:pPr>
            <a:endParaRPr b="0" lang="fr-FR" sz="500" spc="-1" strike="noStrike">
              <a:latin typeface="Arial"/>
            </a:endParaRPr>
          </a:p>
          <a:p>
            <a:pPr marL="539640" indent="-274680">
              <a:lnSpc>
                <a:spcPct val="100000"/>
              </a:lnSpc>
              <a:buNone/>
              <a:tabLst>
                <a:tab algn="l" pos="0"/>
              </a:tabLst>
            </a:pPr>
            <a:r>
              <a:rPr b="0" lang="fr-FR" sz="1700" spc="-1" strike="noStrike">
                <a:solidFill>
                  <a:srgbClr val="000000"/>
                </a:solidFill>
                <a:latin typeface="Calibri"/>
              </a:rPr>
              <a:t>a) Sollicitez par courrier, copie au préfet, l’avis de la DRAC (direction régionale des affaires culturelles) s’il existe un monument historique prestigieux dans un périmètre proche</a:t>
            </a:r>
            <a:endParaRPr b="0" lang="fr-FR" sz="1700" spc="-1" strike="noStrike">
              <a:latin typeface="Arial"/>
            </a:endParaRPr>
          </a:p>
          <a:p>
            <a:pPr marL="539640" indent="-274680">
              <a:lnSpc>
                <a:spcPct val="100000"/>
              </a:lnSpc>
              <a:buNone/>
              <a:tabLst>
                <a:tab algn="l" pos="0"/>
              </a:tabLst>
            </a:pPr>
            <a:r>
              <a:rPr b="0" lang="fr-FR" sz="1500" spc="-1" strike="noStrike">
                <a:solidFill>
                  <a:srgbClr val="000000"/>
                </a:solidFill>
                <a:latin typeface="Calibri"/>
              </a:rPr>
              <a:t>Le Préfet possède en effet l’avis de l’UDAP (unité départementale Architecture et Patrimoine) qui est une subdivision départementale de la DRAC mais il n’a pas forcément pris l’avis du DRAC lui-même, souvent sensible à la règle non écrite mais de bon sens selon laquelle les cônes de vue sur un lieu de prestige classé (monument historique, Grand Site de France etc.) doivent être préservés sans interférence du projet.</a:t>
            </a:r>
            <a:endParaRPr b="0" lang="fr-FR" sz="1500" spc="-1" strike="noStrike">
              <a:latin typeface="Arial"/>
            </a:endParaRPr>
          </a:p>
          <a:p>
            <a:pPr marL="539640" indent="-274680">
              <a:lnSpc>
                <a:spcPct val="100000"/>
              </a:lnSpc>
              <a:buNone/>
              <a:tabLst>
                <a:tab algn="l" pos="0"/>
              </a:tabLst>
            </a:pPr>
            <a:endParaRPr b="0" lang="fr-FR" sz="800" spc="-1" strike="noStrike">
              <a:latin typeface="Arial"/>
            </a:endParaRPr>
          </a:p>
          <a:p>
            <a:pPr marL="264960" indent="-274680">
              <a:lnSpc>
                <a:spcPct val="100000"/>
              </a:lnSpc>
              <a:buNone/>
              <a:tabLst>
                <a:tab algn="l" pos="0"/>
              </a:tabLst>
            </a:pPr>
            <a:r>
              <a:rPr b="0" lang="fr-FR" sz="1700" spc="-1" strike="noStrike">
                <a:solidFill>
                  <a:srgbClr val="000000"/>
                </a:solidFill>
                <a:latin typeface="Calibri"/>
              </a:rPr>
              <a:t>b) Continuez de mobiliser les conseillers municipaux y compris ceux des communes voisines.</a:t>
            </a:r>
            <a:endParaRPr b="0" lang="fr-FR" sz="1700" spc="-1" strike="noStrike">
              <a:latin typeface="Arial"/>
            </a:endParaRPr>
          </a:p>
        </p:txBody>
      </p:sp>
      <p:sp>
        <p:nvSpPr>
          <p:cNvPr id="174" name="ZoneTexte 1"/>
          <p:cNvSpPr/>
          <p:nvPr/>
        </p:nvSpPr>
        <p:spPr>
          <a:xfrm>
            <a:off x="275400" y="220320"/>
            <a:ext cx="31057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3 : l’enquête publique (suite)</a:t>
            </a:r>
            <a:endParaRPr b="0" lang="fr-FR" sz="1600" spc="-1" strike="noStrike">
              <a:latin typeface="Arial"/>
            </a:endParaRPr>
          </a:p>
        </p:txBody>
      </p:sp>
      <p:sp>
        <p:nvSpPr>
          <p:cNvPr id="2" name="PlaceHolder 1"/>
          <p:cNvSpPr>
            <a:spLocks noGrp="1"/>
          </p:cNvSpPr>
          <p:nvPr>
            <p:ph type="sldNum" idx="6"/>
          </p:nvPr>
        </p:nvSpPr>
        <p:spPr/>
        <p:txBody>
          <a:bodyPr/>
          <a:p>
            <a:fld id="{F119C81C-0FDF-4497-9DBA-5ADD6A4FD104}"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ZoneTexte 1"/>
          <p:cNvSpPr/>
          <p:nvPr/>
        </p:nvSpPr>
        <p:spPr>
          <a:xfrm>
            <a:off x="251640" y="220320"/>
            <a:ext cx="388440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bf9000"/>
                </a:solidFill>
                <a:latin typeface="Calibri"/>
              </a:rPr>
              <a:t>Etape 4 : la phase de décision</a:t>
            </a:r>
            <a:endParaRPr b="0" lang="fr-FR" sz="2400" spc="-1" strike="noStrike">
              <a:latin typeface="Arial"/>
            </a:endParaRPr>
          </a:p>
        </p:txBody>
      </p:sp>
      <p:sp>
        <p:nvSpPr>
          <p:cNvPr id="176" name="ZoneTexte 5"/>
          <p:cNvSpPr/>
          <p:nvPr/>
        </p:nvSpPr>
        <p:spPr>
          <a:xfrm>
            <a:off x="745200" y="824760"/>
            <a:ext cx="1903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bf9000"/>
                </a:solidFill>
                <a:latin typeface="Calibri"/>
              </a:rPr>
              <a:t>41. Description :</a:t>
            </a:r>
            <a:endParaRPr b="0" lang="fr-FR" sz="2000" spc="-1" strike="noStrike">
              <a:latin typeface="Arial"/>
            </a:endParaRPr>
          </a:p>
        </p:txBody>
      </p:sp>
      <p:sp>
        <p:nvSpPr>
          <p:cNvPr id="177" name="ZoneTexte 6"/>
          <p:cNvSpPr/>
          <p:nvPr/>
        </p:nvSpPr>
        <p:spPr>
          <a:xfrm>
            <a:off x="556560" y="1368000"/>
            <a:ext cx="11158560" cy="277020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800" spc="-1" strike="noStrike">
                <a:solidFill>
                  <a:srgbClr val="000000"/>
                </a:solidFill>
                <a:latin typeface="Calibri"/>
              </a:rPr>
              <a:t>Le préfet dispose du rapport du commissaire-enquêteur et a </a:t>
            </a:r>
            <a:r>
              <a:rPr b="0" lang="fr-FR" sz="1800" spc="-1" strike="noStrike" u="sng">
                <a:solidFill>
                  <a:srgbClr val="000000"/>
                </a:solidFill>
                <a:uFillTx/>
                <a:latin typeface="Calibri"/>
              </a:rPr>
              <a:t>deux choix possibles</a:t>
            </a:r>
            <a:r>
              <a:rPr b="0" lang="fr-FR" sz="1800" spc="-1" strike="noStrike">
                <a:solidFill>
                  <a:srgbClr val="000000"/>
                </a:solidFill>
                <a:latin typeface="Calibri"/>
              </a:rPr>
              <a:t>, par arrêté préfectoral : autoriser le projet, ou bien le refuser.</a:t>
            </a:r>
            <a:endParaRPr b="0" lang="fr-FR" sz="1800" spc="-1" strike="noStrike">
              <a:latin typeface="Arial"/>
            </a:endParaRPr>
          </a:p>
          <a:p>
            <a:pPr>
              <a:lnSpc>
                <a:spcPct val="100000"/>
              </a:lnSpc>
              <a:buNone/>
            </a:pPr>
            <a:endParaRPr b="0" lang="fr-FR" sz="1000" spc="-1" strike="noStrike">
              <a:latin typeface="Arial"/>
            </a:endParaRPr>
          </a:p>
          <a:p>
            <a:pPr>
              <a:lnSpc>
                <a:spcPct val="100000"/>
              </a:lnSpc>
              <a:buNone/>
            </a:pPr>
            <a:r>
              <a:rPr b="0" lang="fr-FR" sz="1800" spc="-1" strike="noStrike">
                <a:solidFill>
                  <a:srgbClr val="000000"/>
                </a:solidFill>
                <a:latin typeface="Calibri"/>
              </a:rPr>
              <a:t>Avant de publier sa décision, il doit cependant :</a:t>
            </a:r>
            <a:endParaRPr b="0" lang="fr-FR" sz="1800" spc="-1" strike="noStrike">
              <a:latin typeface="Arial"/>
            </a:endParaRPr>
          </a:p>
          <a:p>
            <a:pPr marL="176040">
              <a:lnSpc>
                <a:spcPct val="100000"/>
              </a:lnSpc>
              <a:buNone/>
            </a:pPr>
            <a:r>
              <a:rPr b="0" lang="fr-FR" sz="1800" spc="-1" strike="noStrike">
                <a:solidFill>
                  <a:srgbClr val="000000"/>
                </a:solidFill>
                <a:latin typeface="Calibri"/>
              </a:rPr>
              <a:t>1. consulter la CDPENAF (Commission départementale de préservation des espaces naturels, agricoles et forestiers), dès lors que le projet est situé sur des terrains agricoles, naturels ou forestiers. </a:t>
            </a:r>
            <a:endParaRPr b="0" lang="fr-FR" sz="1800" spc="-1" strike="noStrike">
              <a:latin typeface="Arial"/>
            </a:endParaRPr>
          </a:p>
          <a:p>
            <a:pPr marL="176040">
              <a:lnSpc>
                <a:spcPct val="100000"/>
              </a:lnSpc>
              <a:buNone/>
            </a:pPr>
            <a:r>
              <a:rPr b="0" lang="fr-FR" sz="1600" spc="-1" strike="noStrike">
                <a:solidFill>
                  <a:srgbClr val="000000"/>
                </a:solidFill>
                <a:latin typeface="Calibri"/>
              </a:rPr>
              <a:t>Cette consultation est obligatoire pour les projets &gt; 0,3 MWc, a fortiori lorsque le projet fait l’objet d’une dérogation pour implantation sur ces terrains par exemple en matière agricole ou forestière.</a:t>
            </a:r>
            <a:endParaRPr b="0" lang="fr-FR" sz="1600" spc="-1" strike="noStrike">
              <a:latin typeface="Arial"/>
            </a:endParaRPr>
          </a:p>
          <a:p>
            <a:pPr marL="176040">
              <a:lnSpc>
                <a:spcPct val="100000"/>
              </a:lnSpc>
              <a:buNone/>
            </a:pPr>
            <a:endParaRPr b="0" lang="fr-FR" sz="1000" spc="-1" strike="noStrike">
              <a:latin typeface="Arial"/>
            </a:endParaRPr>
          </a:p>
          <a:p>
            <a:pPr marL="176040">
              <a:lnSpc>
                <a:spcPct val="100000"/>
              </a:lnSpc>
              <a:buNone/>
            </a:pPr>
            <a:r>
              <a:rPr b="0" lang="fr-FR" sz="1800" spc="-1" strike="noStrike">
                <a:solidFill>
                  <a:srgbClr val="000000"/>
                </a:solidFill>
                <a:latin typeface="Calibri"/>
              </a:rPr>
              <a:t>2. soumettre sa décision pour avis contradictoire à l’opérateur </a:t>
            </a:r>
            <a:endParaRPr b="0" lang="fr-FR" sz="1800" spc="-1" strike="noStrike">
              <a:latin typeface="Arial"/>
            </a:endParaRPr>
          </a:p>
          <a:p>
            <a:pPr marL="176040">
              <a:lnSpc>
                <a:spcPct val="100000"/>
              </a:lnSpc>
              <a:buNone/>
            </a:pPr>
            <a:r>
              <a:rPr b="0" lang="fr-FR" sz="1600" spc="-1" strike="noStrike">
                <a:solidFill>
                  <a:srgbClr val="000000"/>
                </a:solidFill>
                <a:latin typeface="Calibri"/>
              </a:rPr>
              <a:t>Oublier cette formalité serait  un vice de forme.</a:t>
            </a:r>
            <a:endParaRPr b="0" lang="fr-FR" sz="1600" spc="-1" strike="noStrike">
              <a:latin typeface="Arial"/>
            </a:endParaRPr>
          </a:p>
        </p:txBody>
      </p:sp>
      <p:sp>
        <p:nvSpPr>
          <p:cNvPr id="178" name="ZoneTexte 13"/>
          <p:cNvSpPr/>
          <p:nvPr/>
        </p:nvSpPr>
        <p:spPr>
          <a:xfrm>
            <a:off x="476280" y="4322880"/>
            <a:ext cx="11238840" cy="21891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800" spc="-1" strike="noStrike">
                <a:solidFill>
                  <a:srgbClr val="000000"/>
                </a:solidFill>
                <a:latin typeface="Calibri"/>
              </a:rPr>
              <a:t>La décision est publique et figure au RAA </a:t>
            </a:r>
            <a:r>
              <a:rPr b="0" lang="fr-FR" sz="1400" spc="-1" strike="noStrike">
                <a:solidFill>
                  <a:srgbClr val="000000"/>
                </a:solidFill>
                <a:latin typeface="Calibri"/>
              </a:rPr>
              <a:t>(recueil des actes administratifs) </a:t>
            </a:r>
            <a:r>
              <a:rPr b="0" lang="fr-FR" sz="1800" spc="-1" strike="noStrike">
                <a:solidFill>
                  <a:srgbClr val="000000"/>
                </a:solidFill>
                <a:latin typeface="Calibri"/>
              </a:rPr>
              <a:t>de la Préfecture, accessible sur son site web.</a:t>
            </a:r>
            <a:endParaRPr b="0" lang="fr-FR" sz="1800" spc="-1" strike="noStrike">
              <a:latin typeface="Arial"/>
            </a:endParaRPr>
          </a:p>
          <a:p>
            <a:pPr marL="639720" indent="-285840">
              <a:lnSpc>
                <a:spcPct val="100000"/>
              </a:lnSpc>
              <a:buClr>
                <a:srgbClr val="000000"/>
              </a:buClr>
              <a:buFont typeface="Wingdings" charset="2"/>
              <a:buChar char=""/>
            </a:pPr>
            <a:r>
              <a:rPr b="0" lang="fr-FR" sz="1600" spc="-1" strike="noStrike">
                <a:solidFill>
                  <a:srgbClr val="000000"/>
                </a:solidFill>
                <a:latin typeface="Calibri"/>
              </a:rPr>
              <a:t>Elle est précédée de « </a:t>
            </a:r>
            <a:r>
              <a:rPr b="1" i="1" lang="fr-FR" sz="1600" spc="-1" strike="noStrike">
                <a:solidFill>
                  <a:srgbClr val="000000"/>
                </a:solidFill>
                <a:latin typeface="Calibri"/>
              </a:rPr>
              <a:t>Vus</a:t>
            </a:r>
            <a:r>
              <a:rPr b="0" lang="fr-FR" sz="1600" spc="-1" strike="noStrike">
                <a:solidFill>
                  <a:srgbClr val="000000"/>
                </a:solidFill>
                <a:latin typeface="Calibri"/>
              </a:rPr>
              <a:t> » destinés à la fonder juridiquement, puis motivée par des « </a:t>
            </a:r>
            <a:r>
              <a:rPr b="1" i="1" lang="fr-FR" sz="1600" spc="-1" strike="noStrike">
                <a:solidFill>
                  <a:srgbClr val="000000"/>
                </a:solidFill>
                <a:latin typeface="Calibri"/>
              </a:rPr>
              <a:t>Considérants</a:t>
            </a:r>
            <a:r>
              <a:rPr b="0" lang="fr-FR" sz="1600" spc="-1" strike="noStrike">
                <a:solidFill>
                  <a:srgbClr val="000000"/>
                </a:solidFill>
                <a:latin typeface="Calibri"/>
              </a:rPr>
              <a:t> » qui constituent les motivations : leur valeur juridique dépendra de leur pertinence de fond dûment contextualisée. </a:t>
            </a:r>
            <a:endParaRPr b="0" lang="fr-FR" sz="1600" spc="-1" strike="noStrike">
              <a:latin typeface="Arial"/>
            </a:endParaRPr>
          </a:p>
          <a:p>
            <a:pPr marL="639720" indent="-285840">
              <a:lnSpc>
                <a:spcPct val="100000"/>
              </a:lnSpc>
              <a:buClr>
                <a:srgbClr val="000000"/>
              </a:buClr>
              <a:buFont typeface="Wingdings" charset="2"/>
              <a:buChar char=""/>
            </a:pPr>
            <a:r>
              <a:rPr b="0" lang="fr-FR" sz="1600" spc="-1" strike="noStrike">
                <a:solidFill>
                  <a:srgbClr val="000000"/>
                </a:solidFill>
                <a:latin typeface="Calibri"/>
              </a:rPr>
              <a:t>Elle est le cas échéant assortie d’</a:t>
            </a:r>
            <a:r>
              <a:rPr b="1" lang="fr-FR" sz="1600" spc="-1" strike="noStrike">
                <a:solidFill>
                  <a:srgbClr val="c55a11"/>
                </a:solidFill>
                <a:latin typeface="Calibri"/>
              </a:rPr>
              <a:t>autorisations satellites</a:t>
            </a:r>
            <a:r>
              <a:rPr b="0" lang="fr-FR" sz="1600" spc="-1" strike="noStrike">
                <a:solidFill>
                  <a:srgbClr val="c55a11"/>
                </a:solidFill>
                <a:latin typeface="Calibri"/>
              </a:rPr>
              <a:t> </a:t>
            </a:r>
            <a:r>
              <a:rPr b="0" lang="fr-FR" sz="1600" spc="-1" strike="noStrike">
                <a:solidFill>
                  <a:srgbClr val="000000"/>
                </a:solidFill>
                <a:latin typeface="Calibri"/>
              </a:rPr>
              <a:t>: autorisation de défrichement, dérogation espèces protégées, autorisation IOTA (réf. Loi sur l’eau)</a:t>
            </a:r>
            <a:endParaRPr b="0" lang="fr-FR" sz="1600" spc="-1" strike="noStrike">
              <a:latin typeface="Arial"/>
            </a:endParaRPr>
          </a:p>
          <a:p>
            <a:pPr marL="353880">
              <a:lnSpc>
                <a:spcPct val="100000"/>
              </a:lnSpc>
              <a:buNone/>
            </a:pPr>
            <a:endParaRPr b="0" lang="fr-FR" sz="800" spc="-1" strike="noStrike">
              <a:latin typeface="Arial"/>
            </a:endParaRPr>
          </a:p>
          <a:p>
            <a:pPr marL="353880">
              <a:lnSpc>
                <a:spcPct val="100000"/>
              </a:lnSpc>
              <a:buNone/>
            </a:pPr>
            <a:r>
              <a:rPr b="0" lang="fr-FR" sz="1600" spc="-1" strike="noStrike">
                <a:solidFill>
                  <a:srgbClr val="000000"/>
                </a:solidFill>
                <a:latin typeface="Calibri"/>
              </a:rPr>
              <a:t>Pour info, cette décision est de plus en plus souvent assortie :</a:t>
            </a:r>
            <a:endParaRPr b="0" lang="fr-FR" sz="1600" spc="-1" strike="noStrike">
              <a:latin typeface="Arial"/>
            </a:endParaRPr>
          </a:p>
          <a:p>
            <a:pPr marL="892080" indent="-343080">
              <a:lnSpc>
                <a:spcPct val="100000"/>
              </a:lnSpc>
              <a:buClr>
                <a:srgbClr val="000000"/>
              </a:buClr>
              <a:buFont typeface="Wingdings" charset="2"/>
              <a:buAutoNum type="arabicParenR"/>
            </a:pPr>
            <a:r>
              <a:rPr b="0" lang="fr-FR" sz="1600" spc="-1" strike="noStrike">
                <a:solidFill>
                  <a:srgbClr val="000000"/>
                </a:solidFill>
                <a:latin typeface="Calibri"/>
              </a:rPr>
              <a:t>de formules-types relatives à l’ « intérêt public majeur du projet », destinées à la couvrir au plan juridique ; </a:t>
            </a:r>
            <a:endParaRPr b="0" lang="fr-FR" sz="1600" spc="-1" strike="noStrike">
              <a:latin typeface="Arial"/>
            </a:endParaRPr>
          </a:p>
          <a:p>
            <a:pPr marL="892080" indent="-343080">
              <a:lnSpc>
                <a:spcPct val="100000"/>
              </a:lnSpc>
              <a:buClr>
                <a:srgbClr val="000000"/>
              </a:buClr>
              <a:buFont typeface="Wingdings" charset="2"/>
              <a:buAutoNum type="arabicParenR"/>
            </a:pPr>
            <a:r>
              <a:rPr b="0" lang="fr-FR" sz="1600" spc="-1" strike="noStrike">
                <a:solidFill>
                  <a:srgbClr val="000000"/>
                </a:solidFill>
                <a:latin typeface="Calibri"/>
              </a:rPr>
              <a:t>de  prescriptions portant sur la préservation de la biodiversité au titre de la séquence ERC (Eviter-Réduire-Compenser).</a:t>
            </a:r>
            <a:endParaRPr b="0" lang="fr-FR" sz="1600" spc="-1" strike="noStrike">
              <a:latin typeface="Arial"/>
            </a:endParaRPr>
          </a:p>
        </p:txBody>
      </p:sp>
      <p:sp>
        <p:nvSpPr>
          <p:cNvPr id="2" name="PlaceHolder 1"/>
          <p:cNvSpPr>
            <a:spLocks noGrp="1"/>
          </p:cNvSpPr>
          <p:nvPr>
            <p:ph type="sldNum" idx="6"/>
          </p:nvPr>
        </p:nvSpPr>
        <p:spPr/>
        <p:txBody>
          <a:bodyPr/>
          <a:p>
            <a:fld id="{D3A218E5-A0B7-4EED-8D1C-9D7067C292FB}"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ZoneTexte 1"/>
          <p:cNvSpPr/>
          <p:nvPr/>
        </p:nvSpPr>
        <p:spPr>
          <a:xfrm>
            <a:off x="165960" y="87840"/>
            <a:ext cx="264528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4 : la phase de décision</a:t>
            </a:r>
            <a:endParaRPr b="0" lang="fr-FR" sz="1600" spc="-1" strike="noStrike">
              <a:latin typeface="Arial"/>
            </a:endParaRPr>
          </a:p>
        </p:txBody>
      </p:sp>
      <p:sp>
        <p:nvSpPr>
          <p:cNvPr id="180" name="ZoneTexte 3"/>
          <p:cNvSpPr/>
          <p:nvPr/>
        </p:nvSpPr>
        <p:spPr>
          <a:xfrm>
            <a:off x="757800" y="824760"/>
            <a:ext cx="4312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42. Ce que vous pouvez et devez faire : </a:t>
            </a:r>
            <a:endParaRPr b="0" lang="fr-FR" sz="2000" spc="-1" strike="noStrike">
              <a:latin typeface="Arial"/>
            </a:endParaRPr>
          </a:p>
        </p:txBody>
      </p:sp>
      <p:sp>
        <p:nvSpPr>
          <p:cNvPr id="181" name="ZoneTexte 4"/>
          <p:cNvSpPr/>
          <p:nvPr/>
        </p:nvSpPr>
        <p:spPr>
          <a:xfrm>
            <a:off x="397440" y="1487520"/>
            <a:ext cx="10712880" cy="42778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1800" spc="-1" strike="noStrike">
                <a:solidFill>
                  <a:srgbClr val="000000"/>
                </a:solidFill>
                <a:latin typeface="Calibri"/>
              </a:rPr>
              <a:t>1. </a:t>
            </a:r>
            <a:r>
              <a:rPr b="0" lang="fr-FR" sz="1800" spc="-1" strike="noStrike">
                <a:solidFill>
                  <a:srgbClr val="000000"/>
                </a:solidFill>
                <a:latin typeface="Calibri"/>
              </a:rPr>
              <a:t>Une première action sur le rapport d’enquête émis par le commissaire-enquêteur :</a:t>
            </a:r>
            <a:endParaRPr b="0" lang="fr-FR" sz="1800" spc="-1" strike="noStrike">
              <a:latin typeface="Arial"/>
            </a:endParaRPr>
          </a:p>
          <a:p>
            <a:pPr marL="549360" indent="-285840">
              <a:lnSpc>
                <a:spcPct val="100000"/>
              </a:lnSpc>
              <a:buClr>
                <a:srgbClr val="000000"/>
              </a:buClr>
              <a:buFont typeface="Arial"/>
              <a:buChar char="•"/>
            </a:pPr>
            <a:r>
              <a:rPr b="0" lang="fr-FR" sz="1700" spc="-1" strike="noStrike">
                <a:solidFill>
                  <a:srgbClr val="000000"/>
                </a:solidFill>
                <a:latin typeface="Calibri"/>
              </a:rPr>
              <a:t>Procurez-vous ce rapport : normalement sur le site de la consultation (registre dématérialisé)</a:t>
            </a:r>
            <a:endParaRPr b="0" lang="fr-FR" sz="1700" spc="-1" strike="noStrike">
              <a:latin typeface="Arial"/>
            </a:endParaRPr>
          </a:p>
          <a:p>
            <a:pPr marL="549360" indent="-285840">
              <a:lnSpc>
                <a:spcPct val="100000"/>
              </a:lnSpc>
              <a:buClr>
                <a:srgbClr val="000000"/>
              </a:buClr>
              <a:buFont typeface="Arial"/>
              <a:buChar char="•"/>
            </a:pPr>
            <a:r>
              <a:rPr b="0" lang="fr-FR" sz="1700" spc="-1" strike="noStrike">
                <a:solidFill>
                  <a:srgbClr val="000000"/>
                </a:solidFill>
                <a:latin typeface="Calibri"/>
              </a:rPr>
              <a:t>faites connaître à l’opinion publique (communiqué de presse ?) votre sentiment objectif sur son contenu.</a:t>
            </a:r>
            <a:endParaRPr b="0" lang="fr-FR" sz="1700" spc="-1" strike="noStrike">
              <a:latin typeface="Arial"/>
            </a:endParaRPr>
          </a:p>
          <a:p>
            <a:pPr marL="549360" indent="-285840">
              <a:lnSpc>
                <a:spcPct val="100000"/>
              </a:lnSpc>
              <a:buClr>
                <a:srgbClr val="000000"/>
              </a:buClr>
              <a:buFont typeface="Arial"/>
              <a:buChar char="•"/>
            </a:pPr>
            <a:r>
              <a:rPr b="0" lang="fr-FR" sz="1700" spc="-1" strike="noStrike">
                <a:solidFill>
                  <a:srgbClr val="000000"/>
                </a:solidFill>
                <a:latin typeface="Calibri"/>
              </a:rPr>
              <a:t>demandez RV au préfet, ou a minima au sous-préfet, pour lui exprimer votre sentiment sur ce rapport </a:t>
            </a:r>
            <a:endParaRPr b="0" lang="fr-FR" sz="1700" spc="-1" strike="noStrike">
              <a:latin typeface="Arial"/>
            </a:endParaRPr>
          </a:p>
          <a:p>
            <a:pPr marL="549360" indent="-285840">
              <a:lnSpc>
                <a:spcPct val="100000"/>
              </a:lnSpc>
              <a:buClr>
                <a:srgbClr val="000000"/>
              </a:buClr>
              <a:buFont typeface="Arial"/>
              <a:buChar char="•"/>
            </a:pPr>
            <a:r>
              <a:rPr b="0" lang="fr-FR" sz="1700" spc="-1" strike="noStrike">
                <a:solidFill>
                  <a:srgbClr val="000000"/>
                </a:solidFill>
                <a:latin typeface="Calibri"/>
              </a:rPr>
              <a:t>Idem auprès des élus des communes limitrophes </a:t>
            </a:r>
            <a:r>
              <a:rPr b="0" lang="fr-FR" sz="1700" spc="-1" strike="noStrike">
                <a:solidFill>
                  <a:srgbClr val="000000"/>
                </a:solidFill>
                <a:latin typeface="Wingdings"/>
              </a:rPr>
              <a:t></a:t>
            </a:r>
            <a:r>
              <a:rPr b="0" lang="fr-FR" sz="1700" spc="-1" strike="noStrike">
                <a:solidFill>
                  <a:srgbClr val="000000"/>
                </a:solidFill>
                <a:latin typeface="Calibri"/>
              </a:rPr>
              <a:t> s’ils sont défavorables au projet, demandez-leur d’intervenir auprès du préfet ou du sous-préfet.</a:t>
            </a:r>
            <a:endParaRPr b="0" lang="fr-FR" sz="1700" spc="-1" strike="noStrike">
              <a:latin typeface="Arial"/>
            </a:endParaRPr>
          </a:p>
          <a:p>
            <a:pPr>
              <a:lnSpc>
                <a:spcPct val="100000"/>
              </a:lnSpc>
              <a:buNone/>
            </a:pPr>
            <a:endParaRPr b="0" lang="fr-FR" sz="1100" spc="-1" strike="noStrike">
              <a:latin typeface="Arial"/>
            </a:endParaRPr>
          </a:p>
          <a:p>
            <a:pPr>
              <a:lnSpc>
                <a:spcPct val="100000"/>
              </a:lnSpc>
              <a:buNone/>
            </a:pPr>
            <a:r>
              <a:rPr b="1" lang="fr-FR" sz="1800" spc="-1" strike="noStrike">
                <a:solidFill>
                  <a:srgbClr val="000000"/>
                </a:solidFill>
                <a:latin typeface="Calibri"/>
              </a:rPr>
              <a:t>2. </a:t>
            </a:r>
            <a:r>
              <a:rPr b="0" lang="fr-FR" sz="1800" spc="-1" strike="noStrike">
                <a:solidFill>
                  <a:srgbClr val="000000"/>
                </a:solidFill>
                <a:latin typeface="Calibri"/>
              </a:rPr>
              <a:t>Anticipez sur la réunion de la CDPENAF :</a:t>
            </a:r>
            <a:endParaRPr b="0" lang="fr-FR" sz="1800" spc="-1" strike="noStrike">
              <a:latin typeface="Arial"/>
            </a:endParaRPr>
          </a:p>
          <a:p>
            <a:pPr marL="363600">
              <a:lnSpc>
                <a:spcPct val="100000"/>
              </a:lnSpc>
              <a:buNone/>
            </a:pPr>
            <a:r>
              <a:rPr b="0" lang="fr-FR" sz="1600" spc="-1" strike="noStrike">
                <a:solidFill>
                  <a:srgbClr val="000000"/>
                </a:solidFill>
                <a:latin typeface="Calibri"/>
              </a:rPr>
              <a:t>- contactez ceux de ses membres que vous connaissez.</a:t>
            </a:r>
            <a:endParaRPr b="0" lang="fr-FR" sz="1600" spc="-1" strike="noStrike">
              <a:latin typeface="Arial"/>
            </a:endParaRPr>
          </a:p>
          <a:p>
            <a:pPr marL="539640" indent="-176040">
              <a:lnSpc>
                <a:spcPct val="100000"/>
              </a:lnSpc>
              <a:buClr>
                <a:srgbClr val="000000"/>
              </a:buClr>
              <a:buFont typeface="Arial"/>
              <a:buChar char="-"/>
            </a:pPr>
            <a:r>
              <a:rPr b="0" lang="fr-FR" sz="1600" spc="-1" strike="noStrike">
                <a:solidFill>
                  <a:srgbClr val="000000"/>
                </a:solidFill>
                <a:latin typeface="Calibri"/>
              </a:rPr>
              <a:t>proposez-leur une audition de votre association.</a:t>
            </a:r>
            <a:endParaRPr b="0" lang="fr-FR" sz="1600" spc="-1" strike="noStrike">
              <a:latin typeface="Arial"/>
            </a:endParaRPr>
          </a:p>
          <a:p>
            <a:pPr marL="539640" indent="-176040">
              <a:lnSpc>
                <a:spcPct val="100000"/>
              </a:lnSpc>
              <a:buNone/>
              <a:tabLst>
                <a:tab algn="l" pos="0"/>
              </a:tabLst>
            </a:pPr>
            <a:r>
              <a:rPr b="0" lang="fr-FR" sz="1600" spc="-1" strike="noStrike">
                <a:solidFill>
                  <a:srgbClr val="000000"/>
                </a:solidFill>
                <a:latin typeface="Calibri"/>
              </a:rPr>
              <a:t>-  fournissez-leur une information complète par un dossier circonstancié, afin d’éclairer l’avis qu’ils émettront.</a:t>
            </a:r>
            <a:endParaRPr b="0" lang="fr-FR" sz="1600" spc="-1" strike="noStrike">
              <a:latin typeface="Arial"/>
            </a:endParaRPr>
          </a:p>
          <a:p>
            <a:pPr>
              <a:lnSpc>
                <a:spcPct val="100000"/>
              </a:lnSpc>
              <a:buNone/>
              <a:tabLst>
                <a:tab algn="l" pos="0"/>
              </a:tabLst>
            </a:pPr>
            <a:endParaRPr b="0" lang="fr-FR" sz="11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rPr>
              <a:t>3. </a:t>
            </a:r>
            <a:r>
              <a:rPr b="0" lang="fr-FR" sz="1800" spc="-1" strike="noStrike">
                <a:solidFill>
                  <a:srgbClr val="000000"/>
                </a:solidFill>
                <a:latin typeface="Calibri"/>
              </a:rPr>
              <a:t>Vérifiez que la décision du préfet, s’il accorde le projet, porte sur un projet substantiellement non différent du projet soumis à l’enquête publique.</a:t>
            </a:r>
            <a:endParaRPr b="0" lang="fr-FR" sz="1800" spc="-1" strike="noStrike">
              <a:latin typeface="Arial"/>
            </a:endParaRPr>
          </a:p>
          <a:p>
            <a:pPr marL="363600" indent="-343080">
              <a:lnSpc>
                <a:spcPct val="100000"/>
              </a:lnSpc>
              <a:buNone/>
              <a:tabLst>
                <a:tab algn="l" pos="0"/>
              </a:tabLst>
            </a:pPr>
            <a:r>
              <a:rPr b="0" lang="fr-FR" sz="1600" spc="-1" strike="noStrike">
                <a:solidFill>
                  <a:srgbClr val="000000"/>
                </a:solidFill>
                <a:latin typeface="Calibri"/>
              </a:rPr>
              <a:t>Il se peut en effet que par le jeu du contradictoire le contenu de l’autorisation ait évolué, par exemple :</a:t>
            </a:r>
            <a:endParaRPr b="0" lang="fr-FR" sz="1600" spc="-1" strike="noStrike">
              <a:latin typeface="Arial"/>
            </a:endParaRPr>
          </a:p>
          <a:p>
            <a:pPr marL="446040" indent="-343080">
              <a:lnSpc>
                <a:spcPct val="100000"/>
              </a:lnSpc>
              <a:buNone/>
              <a:tabLst>
                <a:tab algn="l" pos="0"/>
              </a:tabLst>
            </a:pPr>
            <a:r>
              <a:rPr b="0" lang="fr-FR" sz="1600" spc="-1" strike="noStrike">
                <a:solidFill>
                  <a:srgbClr val="000000"/>
                </a:solidFill>
                <a:latin typeface="Calibri"/>
              </a:rPr>
              <a:t> </a:t>
            </a:r>
            <a:r>
              <a:rPr b="0" lang="fr-FR" sz="1600" spc="-1" strike="noStrike">
                <a:solidFill>
                  <a:srgbClr val="000000"/>
                </a:solidFill>
                <a:latin typeface="Calibri"/>
              </a:rPr>
              <a:t>- une surface plus faible mais centrée sur les lieux où ça fait le plus mal à la biodiversité</a:t>
            </a:r>
            <a:endParaRPr b="0" lang="fr-FR" sz="1600" spc="-1" strike="noStrike">
              <a:latin typeface="Arial"/>
            </a:endParaRPr>
          </a:p>
          <a:p>
            <a:pPr marL="446040" indent="-343080">
              <a:lnSpc>
                <a:spcPct val="100000"/>
              </a:lnSpc>
              <a:buNone/>
              <a:tabLst>
                <a:tab algn="l" pos="0"/>
              </a:tabLst>
            </a:pPr>
            <a:r>
              <a:rPr b="0" lang="fr-FR" sz="1600" spc="-1" strike="noStrike">
                <a:solidFill>
                  <a:srgbClr val="000000"/>
                </a:solidFill>
                <a:latin typeface="Calibri"/>
              </a:rPr>
              <a:t>- accordées de telle sorte que l’équilibre technique et donc économique du projet soit modifié de manière importante.</a:t>
            </a:r>
            <a:endParaRPr b="0" lang="fr-FR" sz="1600" spc="-1" strike="noStrike">
              <a:latin typeface="Arial"/>
            </a:endParaRPr>
          </a:p>
        </p:txBody>
      </p:sp>
      <p:sp>
        <p:nvSpPr>
          <p:cNvPr id="2" name="PlaceHolder 1"/>
          <p:cNvSpPr>
            <a:spLocks noGrp="1"/>
          </p:cNvSpPr>
          <p:nvPr>
            <p:ph type="sldNum" idx="6"/>
          </p:nvPr>
        </p:nvSpPr>
        <p:spPr/>
        <p:txBody>
          <a:bodyPr/>
          <a:p>
            <a:fld id="{EBEB090E-647D-42FD-88EE-060EB29C26B1}"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ZoneTexte 1"/>
          <p:cNvSpPr/>
          <p:nvPr/>
        </p:nvSpPr>
        <p:spPr>
          <a:xfrm>
            <a:off x="117720" y="159840"/>
            <a:ext cx="378072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bf9000"/>
                </a:solidFill>
                <a:latin typeface="Calibri"/>
              </a:rPr>
              <a:t>Etape 5 : la phase de recours</a:t>
            </a:r>
            <a:endParaRPr b="0" lang="fr-FR" sz="2400" spc="-1" strike="noStrike">
              <a:latin typeface="Arial"/>
            </a:endParaRPr>
          </a:p>
        </p:txBody>
      </p:sp>
      <p:sp>
        <p:nvSpPr>
          <p:cNvPr id="183" name="ZoneTexte 5"/>
          <p:cNvSpPr/>
          <p:nvPr/>
        </p:nvSpPr>
        <p:spPr>
          <a:xfrm>
            <a:off x="227520" y="869400"/>
            <a:ext cx="19033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bf9000"/>
                </a:solidFill>
                <a:latin typeface="Calibri"/>
              </a:rPr>
              <a:t>51. Description :</a:t>
            </a:r>
            <a:endParaRPr b="0" lang="fr-FR" sz="2000" spc="-1" strike="noStrike">
              <a:latin typeface="Arial"/>
            </a:endParaRPr>
          </a:p>
        </p:txBody>
      </p:sp>
      <p:sp>
        <p:nvSpPr>
          <p:cNvPr id="184" name="ZoneTexte 10"/>
          <p:cNvSpPr/>
          <p:nvPr/>
        </p:nvSpPr>
        <p:spPr>
          <a:xfrm>
            <a:off x="328680" y="1599840"/>
            <a:ext cx="10401480" cy="41673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600" spc="-1" strike="noStrike">
                <a:solidFill>
                  <a:srgbClr val="000000"/>
                </a:solidFill>
                <a:latin typeface="Calibri"/>
              </a:rPr>
              <a:t>Les requérants (associations ayant un intérêt à agir au regard de leurs statuts ; particuliers riverains) peuvent déposer un recours, sous deux formes possibles :</a:t>
            </a:r>
            <a:endParaRPr b="0" lang="fr-FR" sz="1600" spc="-1" strike="noStrike">
              <a:latin typeface="Arial"/>
            </a:endParaRPr>
          </a:p>
          <a:p>
            <a:pPr marL="264960" indent="-88920">
              <a:lnSpc>
                <a:spcPct val="100000"/>
              </a:lnSpc>
              <a:buNone/>
              <a:tabLst>
                <a:tab algn="l" pos="0"/>
              </a:tabLst>
            </a:pPr>
            <a:r>
              <a:rPr b="0" lang="fr-FR" sz="1600" spc="-1" strike="noStrike">
                <a:solidFill>
                  <a:srgbClr val="000000"/>
                </a:solidFill>
                <a:latin typeface="Calibri"/>
              </a:rPr>
              <a:t>. un recours contentieux directement devant le Tribunal Administratif, </a:t>
            </a:r>
            <a:r>
              <a:rPr b="0" lang="fr-FR" sz="1600" spc="-1" strike="noStrike">
                <a:solidFill>
                  <a:srgbClr val="ff0000"/>
                </a:solidFill>
                <a:latin typeface="Calibri"/>
              </a:rPr>
              <a:t>sous un délai de 2 mois à/c de la date de publication de l’arrêté préfectoral ayant accordé le projet</a:t>
            </a:r>
            <a:r>
              <a:rPr b="0" lang="fr-FR" sz="1600" spc="-1" strike="noStrike">
                <a:solidFill>
                  <a:srgbClr val="000000"/>
                </a:solidFill>
                <a:latin typeface="Calibri"/>
              </a:rPr>
              <a:t>.</a:t>
            </a:r>
            <a:endParaRPr b="0" lang="fr-FR" sz="1600" spc="-1" strike="noStrike">
              <a:latin typeface="Arial"/>
            </a:endParaRPr>
          </a:p>
          <a:p>
            <a:pPr marL="176040" indent="-88920" algn="ctr">
              <a:lnSpc>
                <a:spcPct val="100000"/>
              </a:lnSpc>
              <a:buNone/>
              <a:tabLst>
                <a:tab algn="l" pos="0"/>
              </a:tabLst>
            </a:pPr>
            <a:r>
              <a:rPr b="1" lang="fr-FR" sz="1400" spc="-1" strike="noStrike">
                <a:solidFill>
                  <a:srgbClr val="222222"/>
                </a:solidFill>
                <a:highlight>
                  <a:srgbClr val="ffffff"/>
                </a:highlight>
                <a:latin typeface="Calibri"/>
              </a:rPr>
              <a:t>Il doit être notifié par RAR à l’autorité décisionnaire ainsi qu’à l’opérateur, dans les 15 jours francs, à peine de forclusion. </a:t>
            </a:r>
            <a:endParaRPr b="0" lang="fr-FR" sz="1400" spc="-1" strike="noStrike">
              <a:latin typeface="Arial"/>
            </a:endParaRPr>
          </a:p>
          <a:p>
            <a:pPr marL="264960" indent="-88920">
              <a:lnSpc>
                <a:spcPct val="100000"/>
              </a:lnSpc>
              <a:buNone/>
              <a:tabLst>
                <a:tab algn="l" pos="0"/>
              </a:tabLst>
            </a:pPr>
            <a:endParaRPr b="0" lang="fr-FR" sz="1000" spc="-1" strike="noStrike">
              <a:latin typeface="Arial"/>
            </a:endParaRPr>
          </a:p>
          <a:p>
            <a:pPr marL="264960" indent="-88920">
              <a:lnSpc>
                <a:spcPct val="100000"/>
              </a:lnSpc>
              <a:buNone/>
              <a:tabLst>
                <a:tab algn="l" pos="0"/>
              </a:tabLst>
            </a:pPr>
            <a:r>
              <a:rPr b="0" lang="fr-FR" sz="1600" spc="-1" strike="noStrike">
                <a:solidFill>
                  <a:srgbClr val="000000"/>
                </a:solidFill>
                <a:latin typeface="Calibri"/>
              </a:rPr>
              <a:t>. un recours gracieux (dit administratif) auprès du Préfet, dans le délai de 2 mois à/c de la publication de l’arrêté préfectoral ayant accordé le projet. </a:t>
            </a:r>
            <a:endParaRPr b="0" lang="fr-FR" sz="1600" spc="-1" strike="noStrike">
              <a:latin typeface="Arial"/>
            </a:endParaRPr>
          </a:p>
          <a:p>
            <a:pPr marL="264960" indent="-88920" algn="ctr">
              <a:lnSpc>
                <a:spcPct val="100000"/>
              </a:lnSpc>
              <a:buNone/>
              <a:tabLst>
                <a:tab algn="l" pos="0"/>
              </a:tabLst>
            </a:pPr>
            <a:r>
              <a:rPr b="1" lang="fr-FR" sz="1200" spc="-1" strike="noStrike">
                <a:solidFill>
                  <a:srgbClr val="222222"/>
                </a:solidFill>
                <a:highlight>
                  <a:srgbClr val="ffffff"/>
                </a:highlight>
                <a:latin typeface="Calibri"/>
              </a:rPr>
              <a:t>Il doit également être notifié par RAR à l’opérateur, dans les 15 jours francs, à peine de forclusion. </a:t>
            </a:r>
            <a:endParaRPr b="0" lang="fr-FR" sz="1200" spc="-1" strike="noStrike">
              <a:latin typeface="Arial"/>
            </a:endParaRPr>
          </a:p>
          <a:p>
            <a:pPr marL="176040" indent="-88920">
              <a:lnSpc>
                <a:spcPct val="100000"/>
              </a:lnSpc>
              <a:buNone/>
              <a:tabLst>
                <a:tab algn="l" pos="0"/>
              </a:tabLst>
            </a:pPr>
            <a:endParaRPr b="0" lang="fr-FR" sz="500" spc="-1" strike="noStrike">
              <a:latin typeface="Arial"/>
            </a:endParaRPr>
          </a:p>
          <a:p>
            <a:pPr marL="264960" indent="-88920">
              <a:lnSpc>
                <a:spcPct val="100000"/>
              </a:lnSpc>
              <a:buNone/>
              <a:tabLst>
                <a:tab algn="l" pos="0"/>
              </a:tabLst>
            </a:pPr>
            <a:r>
              <a:rPr b="0" lang="fr-FR" sz="1500" spc="-1" strike="noStrike">
                <a:solidFill>
                  <a:srgbClr val="000000"/>
                </a:solidFill>
                <a:latin typeface="Calibri"/>
              </a:rPr>
              <a:t>Il pourra faire l’objet d’un refus explicite ou d’un refus implicite sous 2 mois, ce refus relançant alors le délai de 2 mois pour engager un contentieux.</a:t>
            </a:r>
            <a:endParaRPr b="0" lang="fr-FR" sz="1500" spc="-1" strike="noStrike">
              <a:latin typeface="Arial"/>
            </a:endParaRPr>
          </a:p>
          <a:p>
            <a:pPr marL="264960" indent="-88920">
              <a:lnSpc>
                <a:spcPct val="100000"/>
              </a:lnSpc>
              <a:buNone/>
              <a:tabLst>
                <a:tab algn="l" pos="0"/>
              </a:tabLst>
            </a:pPr>
            <a:endParaRPr b="0" lang="fr-FR" sz="1000" spc="-1" strike="noStrike">
              <a:latin typeface="Arial"/>
            </a:endParaRPr>
          </a:p>
          <a:p>
            <a:pPr marL="264960" indent="-88920">
              <a:lnSpc>
                <a:spcPct val="100000"/>
              </a:lnSpc>
              <a:buNone/>
              <a:tabLst>
                <a:tab algn="l" pos="0"/>
              </a:tabLst>
            </a:pPr>
            <a:endParaRPr b="0" lang="fr-FR" sz="1000" spc="-1" strike="noStrike">
              <a:latin typeface="Arial"/>
            </a:endParaRPr>
          </a:p>
          <a:p>
            <a:pPr>
              <a:lnSpc>
                <a:spcPct val="100000"/>
              </a:lnSpc>
              <a:buNone/>
              <a:tabLst>
                <a:tab algn="l" pos="0"/>
              </a:tabLst>
            </a:pPr>
            <a:r>
              <a:rPr b="1" lang="fr-FR" sz="1500" spc="-1" strike="noStrike">
                <a:solidFill>
                  <a:srgbClr val="c00000"/>
                </a:solidFill>
                <a:latin typeface="Calibri"/>
              </a:rPr>
              <a:t>Si vous avez un doute sur les délais de recours </a:t>
            </a:r>
            <a:r>
              <a:rPr b="0" lang="fr-FR" sz="1500" spc="-1" strike="noStrike">
                <a:solidFill>
                  <a:srgbClr val="c00000"/>
                </a:solidFill>
                <a:latin typeface="Calibri"/>
              </a:rPr>
              <a:t>: </a:t>
            </a:r>
            <a:r>
              <a:rPr b="0" lang="fr-FR" sz="1500" spc="-1" strike="noStrike" u="sng">
                <a:solidFill>
                  <a:srgbClr val="000000"/>
                </a:solidFill>
                <a:uFillTx/>
                <a:latin typeface="Calibri"/>
              </a:rPr>
              <a:t>reportez-vous à l’arrêté préfectoral</a:t>
            </a:r>
            <a:r>
              <a:rPr b="0" lang="fr-FR" sz="1500" spc="-1" strike="noStrike">
                <a:solidFill>
                  <a:srgbClr val="000000"/>
                </a:solidFill>
                <a:latin typeface="Calibri"/>
              </a:rPr>
              <a:t>, qui à la fin mentionne les voies de recours.</a:t>
            </a:r>
            <a:endParaRPr b="0" lang="fr-FR" sz="1500" spc="-1" strike="noStrike">
              <a:latin typeface="Arial"/>
            </a:endParaRPr>
          </a:p>
          <a:p>
            <a:pPr marL="363600" indent="-88920">
              <a:lnSpc>
                <a:spcPct val="100000"/>
              </a:lnSpc>
              <a:buNone/>
              <a:tabLst>
                <a:tab algn="l" pos="0"/>
              </a:tabLst>
            </a:pPr>
            <a:endParaRPr b="0" lang="fr-FR" sz="1800" spc="-1" strike="noStrike">
              <a:latin typeface="Arial"/>
            </a:endParaRPr>
          </a:p>
          <a:p>
            <a:pPr>
              <a:lnSpc>
                <a:spcPct val="100000"/>
              </a:lnSpc>
              <a:buNone/>
              <a:tabLst>
                <a:tab algn="l" pos="0"/>
              </a:tabLst>
            </a:pPr>
            <a:r>
              <a:rPr b="1" lang="fr-FR" sz="1600" spc="-1" strike="noStrike">
                <a:solidFill>
                  <a:srgbClr val="7030a0"/>
                </a:solidFill>
                <a:latin typeface="Calibri"/>
              </a:rPr>
              <a:t>QUELLES SUITES ?</a:t>
            </a:r>
            <a:endParaRPr b="0" lang="fr-FR" sz="1600" spc="-1" strike="noStrike">
              <a:latin typeface="Arial"/>
            </a:endParaRPr>
          </a:p>
          <a:p>
            <a:pPr marL="649440" indent="-285840">
              <a:lnSpc>
                <a:spcPct val="100000"/>
              </a:lnSpc>
              <a:buClr>
                <a:srgbClr val="000000"/>
              </a:buClr>
              <a:buFont typeface="Wingdings" charset="2"/>
              <a:buChar char=""/>
              <a:tabLst>
                <a:tab algn="l" pos="0"/>
              </a:tabLst>
            </a:pPr>
            <a:r>
              <a:rPr b="0" lang="fr-FR" sz="1600" spc="-1" strike="noStrike">
                <a:solidFill>
                  <a:srgbClr val="000000"/>
                </a:solidFill>
                <a:latin typeface="Calibri"/>
                <a:ea typeface="Times New Roman"/>
              </a:rPr>
              <a:t>le Tribunal administratif  (TA) pourra surseoir à statuer, ou annuler l’arrêté préfectoral</a:t>
            </a:r>
            <a:endParaRPr b="0" lang="fr-FR" sz="1600" spc="-1" strike="noStrike">
              <a:latin typeface="Arial"/>
            </a:endParaRPr>
          </a:p>
          <a:p>
            <a:pPr marL="649440" indent="-285840">
              <a:lnSpc>
                <a:spcPct val="100000"/>
              </a:lnSpc>
              <a:buClr>
                <a:srgbClr val="000000"/>
              </a:buClr>
              <a:buFont typeface="Wingdings" charset="2"/>
              <a:buChar char=""/>
              <a:tabLst>
                <a:tab algn="l" pos="0"/>
              </a:tabLst>
            </a:pPr>
            <a:r>
              <a:rPr b="0" lang="fr-FR" sz="1600" spc="-1" strike="noStrike">
                <a:solidFill>
                  <a:srgbClr val="000000"/>
                </a:solidFill>
                <a:latin typeface="Calibri"/>
                <a:ea typeface="Times New Roman"/>
              </a:rPr>
              <a:t>son </a:t>
            </a:r>
            <a:r>
              <a:rPr b="0" lang="fr-FR" sz="1600" spc="-1" strike="noStrike">
                <a:solidFill>
                  <a:srgbClr val="000000"/>
                </a:solidFill>
                <a:latin typeface="Calibri"/>
                <a:ea typeface="Calibri"/>
              </a:rPr>
              <a:t>jugement pourra être déféré en appel devant la Cour Administrative d’Appel (CAA) : </a:t>
            </a:r>
            <a:r>
              <a:rPr b="1" lang="fr-FR" sz="1600" spc="-1" strike="noStrike">
                <a:solidFill>
                  <a:srgbClr val="000000"/>
                </a:solidFill>
                <a:latin typeface="Calibri"/>
                <a:ea typeface="Calibri"/>
              </a:rPr>
              <a:t>voir avec votre avocat</a:t>
            </a:r>
            <a:r>
              <a:rPr b="0" lang="fr-FR" sz="1600" spc="-1" strike="noStrike">
                <a:solidFill>
                  <a:srgbClr val="000000"/>
                </a:solidFill>
                <a:latin typeface="Calibri"/>
                <a:ea typeface="Calibri"/>
              </a:rPr>
              <a:t>.</a:t>
            </a:r>
            <a:endParaRPr b="0" lang="fr-FR" sz="1600" spc="-1" strike="noStrike">
              <a:latin typeface="Arial"/>
            </a:endParaRPr>
          </a:p>
        </p:txBody>
      </p:sp>
      <p:sp>
        <p:nvSpPr>
          <p:cNvPr id="2" name="PlaceHolder 1"/>
          <p:cNvSpPr>
            <a:spLocks noGrp="1"/>
          </p:cNvSpPr>
          <p:nvPr>
            <p:ph type="sldNum" idx="6"/>
          </p:nvPr>
        </p:nvSpPr>
        <p:spPr/>
        <p:txBody>
          <a:bodyPr/>
          <a:p>
            <a:fld id="{17E9D522-2CD4-421C-B84A-AFA50D6B33DE}"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ZoneTexte 1"/>
          <p:cNvSpPr/>
          <p:nvPr/>
        </p:nvSpPr>
        <p:spPr>
          <a:xfrm>
            <a:off x="166680" y="281520"/>
            <a:ext cx="257544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bf9000"/>
                </a:solidFill>
                <a:latin typeface="Calibri"/>
              </a:rPr>
              <a:t>Etape 5 : la phase de recours</a:t>
            </a:r>
            <a:endParaRPr b="0" lang="fr-FR" sz="1600" spc="-1" strike="noStrike">
              <a:latin typeface="Arial"/>
            </a:endParaRPr>
          </a:p>
        </p:txBody>
      </p:sp>
      <p:sp>
        <p:nvSpPr>
          <p:cNvPr id="186" name="ZoneTexte 3"/>
          <p:cNvSpPr/>
          <p:nvPr/>
        </p:nvSpPr>
        <p:spPr>
          <a:xfrm>
            <a:off x="757800" y="824760"/>
            <a:ext cx="431280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2f5597"/>
                </a:solidFill>
                <a:latin typeface="Calibri"/>
              </a:rPr>
              <a:t>52. Ce que vous pouvez et devez faire : </a:t>
            </a:r>
            <a:endParaRPr b="0" lang="fr-FR" sz="2000" spc="-1" strike="noStrike">
              <a:latin typeface="Arial"/>
            </a:endParaRPr>
          </a:p>
        </p:txBody>
      </p:sp>
      <p:sp>
        <p:nvSpPr>
          <p:cNvPr id="187" name="ZoneTexte 4"/>
          <p:cNvSpPr/>
          <p:nvPr/>
        </p:nvSpPr>
        <p:spPr>
          <a:xfrm>
            <a:off x="405000" y="1357200"/>
            <a:ext cx="11381760" cy="4826160"/>
          </a:xfrm>
          <a:prstGeom prst="rect">
            <a:avLst/>
          </a:prstGeom>
          <a:noFill/>
          <a:ln w="0">
            <a:noFill/>
          </a:ln>
        </p:spPr>
        <p:style>
          <a:lnRef idx="0"/>
          <a:fillRef idx="0"/>
          <a:effectRef idx="0"/>
          <a:fontRef idx="minor"/>
        </p:style>
        <p:txBody>
          <a:bodyPr lIns="90000" rIns="90000" tIns="45000" bIns="45000" anchor="t">
            <a:spAutoFit/>
          </a:bodyPr>
          <a:p>
            <a:pPr marL="343080" indent="-343080">
              <a:lnSpc>
                <a:spcPct val="100000"/>
              </a:lnSpc>
              <a:spcAft>
                <a:spcPts val="601"/>
              </a:spcAft>
              <a:buNone/>
              <a:tabLst>
                <a:tab algn="l" pos="0"/>
              </a:tabLst>
            </a:pPr>
            <a:r>
              <a:rPr b="1" lang="fr-FR" sz="1800" spc="-1" strike="noStrike">
                <a:solidFill>
                  <a:srgbClr val="000000"/>
                </a:solidFill>
                <a:latin typeface="Calibri"/>
              </a:rPr>
              <a:t>1. </a:t>
            </a:r>
            <a:r>
              <a:rPr b="0" lang="fr-FR" sz="1800" spc="-1" strike="noStrike">
                <a:solidFill>
                  <a:srgbClr val="000000"/>
                </a:solidFill>
                <a:latin typeface="Calibri"/>
              </a:rPr>
              <a:t>Anticipez le recours quoiqu’il arrive :</a:t>
            </a:r>
            <a:endParaRPr b="0" lang="fr-FR" sz="1800" spc="-1" strike="noStrike">
              <a:latin typeface="Arial"/>
            </a:endParaRPr>
          </a:p>
          <a:p>
            <a:pPr marL="541440" indent="-198360">
              <a:lnSpc>
                <a:spcPct val="100000"/>
              </a:lnSpc>
              <a:spcAft>
                <a:spcPts val="601"/>
              </a:spcAft>
              <a:buClr>
                <a:srgbClr val="000000"/>
              </a:buClr>
              <a:buFont typeface="StarSymbol"/>
              <a:buChar char="-"/>
              <a:tabLst>
                <a:tab algn="l" pos="0"/>
              </a:tabLst>
            </a:pPr>
            <a:r>
              <a:rPr b="0" lang="fr-FR" sz="1800" spc="-1" strike="noStrike">
                <a:solidFill>
                  <a:srgbClr val="000000"/>
                </a:solidFill>
                <a:latin typeface="Calibri"/>
              </a:rPr>
              <a:t>si accord du préfet </a:t>
            </a:r>
            <a:r>
              <a:rPr b="0" lang="fr-FR" sz="1800" spc="-1" strike="noStrike">
                <a:solidFill>
                  <a:srgbClr val="000000"/>
                </a:solidFill>
                <a:latin typeface="Wingdings"/>
              </a:rPr>
              <a:t></a:t>
            </a:r>
            <a:r>
              <a:rPr b="0" lang="fr-FR" sz="1800" spc="-1" strike="noStrike">
                <a:solidFill>
                  <a:srgbClr val="000000"/>
                </a:solidFill>
                <a:latin typeface="Calibri"/>
              </a:rPr>
              <a:t> recours contentieux devant le TA </a:t>
            </a:r>
            <a:r>
              <a:rPr b="1" lang="fr-FR" sz="1600" spc="-1" strike="noStrike">
                <a:solidFill>
                  <a:srgbClr val="c00000"/>
                </a:solidFill>
                <a:latin typeface="Calibri"/>
              </a:rPr>
              <a:t>(*)</a:t>
            </a:r>
            <a:endParaRPr b="0" lang="fr-FR" sz="1600" spc="-1" strike="noStrike">
              <a:latin typeface="Arial"/>
            </a:endParaRPr>
          </a:p>
          <a:p>
            <a:pPr marL="541440" indent="-198360">
              <a:lnSpc>
                <a:spcPct val="100000"/>
              </a:lnSpc>
              <a:spcAft>
                <a:spcPts val="601"/>
              </a:spcAft>
              <a:buClr>
                <a:srgbClr val="000000"/>
              </a:buClr>
              <a:buFont typeface="StarSymbol"/>
              <a:buChar char="-"/>
              <a:tabLst>
                <a:tab algn="l" pos="0"/>
              </a:tabLst>
            </a:pPr>
            <a:r>
              <a:rPr b="0" lang="fr-FR" sz="1800" spc="-1" strike="noStrike">
                <a:solidFill>
                  <a:srgbClr val="000000"/>
                </a:solidFill>
                <a:latin typeface="Calibri"/>
              </a:rPr>
              <a:t>si refus du préfet, souvent l’opérateur part en recours </a:t>
            </a:r>
            <a:r>
              <a:rPr b="0" lang="fr-FR" sz="1800" spc="-1" strike="noStrike">
                <a:solidFill>
                  <a:srgbClr val="000000"/>
                </a:solidFill>
                <a:latin typeface="Wingdings"/>
              </a:rPr>
              <a:t></a:t>
            </a:r>
            <a:r>
              <a:rPr b="0" lang="fr-FR" sz="1800" spc="-1" strike="noStrike">
                <a:solidFill>
                  <a:srgbClr val="000000"/>
                </a:solidFill>
                <a:latin typeface="Calibri"/>
              </a:rPr>
              <a:t> procédure en </a:t>
            </a:r>
            <a:r>
              <a:rPr b="0" lang="fr-FR" sz="1800" spc="-1" strike="noStrike" u="sng">
                <a:solidFill>
                  <a:srgbClr val="000000"/>
                </a:solidFill>
                <a:uFillTx/>
                <a:latin typeface="Calibri"/>
              </a:rPr>
              <a:t>intervention volontaire </a:t>
            </a:r>
            <a:r>
              <a:rPr b="0" lang="fr-FR" sz="1800" spc="-1" strike="noStrike">
                <a:solidFill>
                  <a:srgbClr val="000000"/>
                </a:solidFill>
                <a:latin typeface="Calibri"/>
              </a:rPr>
              <a:t>devant le TA</a:t>
            </a:r>
            <a:endParaRPr b="0" lang="fr-FR" sz="1800" spc="-1" strike="noStrike">
              <a:latin typeface="Arial"/>
            </a:endParaRPr>
          </a:p>
          <a:p>
            <a:pPr marL="628560">
              <a:lnSpc>
                <a:spcPct val="100000"/>
              </a:lnSpc>
              <a:spcAft>
                <a:spcPts val="601"/>
              </a:spcAft>
              <a:buNone/>
              <a:tabLst>
                <a:tab algn="l" pos="0"/>
              </a:tabLst>
            </a:pPr>
            <a:r>
              <a:rPr b="0" lang="fr-FR" sz="1600" spc="-1" strike="noStrike">
                <a:solidFill>
                  <a:srgbClr val="000000"/>
                </a:solidFill>
                <a:latin typeface="Calibri"/>
              </a:rPr>
              <a:t>Par cette intervention, faisant appel à concours d’avocat, vous vous placez en soutien de la décision du Préfet. Vous pourrez alors non pas contrôler la procédure mais compléter les motivations exprimées dans l’arrêté. </a:t>
            </a:r>
            <a:endParaRPr b="0" lang="fr-FR" sz="1600" spc="-1" strike="noStrike">
              <a:latin typeface="Arial"/>
            </a:endParaRPr>
          </a:p>
          <a:p>
            <a:pPr marL="628560">
              <a:lnSpc>
                <a:spcPct val="100000"/>
              </a:lnSpc>
              <a:spcAft>
                <a:spcPts val="601"/>
              </a:spcAft>
              <a:buNone/>
              <a:tabLst>
                <a:tab algn="l" pos="0"/>
              </a:tabLst>
            </a:pPr>
            <a:r>
              <a:rPr b="0" lang="fr-FR" sz="1600" spc="-1" strike="noStrike">
                <a:solidFill>
                  <a:srgbClr val="000000"/>
                </a:solidFill>
                <a:latin typeface="Calibri"/>
              </a:rPr>
              <a:t>Vous pourrez aussi soulever de nouveaux moyens, quoique en prenant des précautions que normalement votre avocat maîtrise parfaitement  : dès lors que </a:t>
            </a:r>
            <a:r>
              <a:rPr b="0" lang="fr-FR" sz="1600" spc="-1" strike="noStrike">
                <a:solidFill>
                  <a:srgbClr val="2a2a2a"/>
                </a:solidFill>
                <a:latin typeface="Calibri"/>
                <a:ea typeface="Times New Roman"/>
              </a:rPr>
              <a:t>l’intervention conclut aux mêmes fins que la partie au soutien de laquelle elle est formée, l’intervenant n’est pas enfermé par les moyens soulevés par la partie principale, en demande comme en défense.</a:t>
            </a:r>
            <a:endParaRPr b="0" lang="fr-FR" sz="1600" spc="-1" strike="noStrike">
              <a:latin typeface="Arial"/>
            </a:endParaRPr>
          </a:p>
          <a:p>
            <a:pPr marL="541440" indent="-541440">
              <a:lnSpc>
                <a:spcPct val="100000"/>
              </a:lnSpc>
              <a:buNone/>
              <a:tabLst>
                <a:tab algn="l" pos="0"/>
              </a:tabLst>
            </a:pPr>
            <a:r>
              <a:rPr b="0" lang="fr-FR" sz="1800" spc="-1" strike="noStrike">
                <a:solidFill>
                  <a:srgbClr val="000000"/>
                </a:solidFill>
                <a:latin typeface="Calibri"/>
                <a:ea typeface="Times New Roman"/>
              </a:rPr>
              <a:t>        </a:t>
            </a:r>
            <a:r>
              <a:rPr b="0" lang="fr-FR" sz="1800" spc="-1" strike="noStrike">
                <a:solidFill>
                  <a:srgbClr val="000000"/>
                </a:solidFill>
                <a:latin typeface="Calibri"/>
                <a:ea typeface="Times New Roman"/>
              </a:rPr>
              <a:t>- dans tous les cas de figure, refaites vos comptes : </a:t>
            </a:r>
            <a:endParaRPr b="0" lang="fr-FR" sz="1800" spc="-1" strike="noStrike">
              <a:latin typeface="Arial"/>
            </a:endParaRPr>
          </a:p>
          <a:p>
            <a:pPr marL="541440" indent="-541440">
              <a:lnSpc>
                <a:spcPct val="100000"/>
              </a:lnSpc>
              <a:buNone/>
              <a:tabLst>
                <a:tab algn="l" pos="0"/>
              </a:tabLst>
            </a:pPr>
            <a:r>
              <a:rPr b="0" lang="fr-FR" sz="1600" spc="-1" strike="noStrike">
                <a:solidFill>
                  <a:srgbClr val="000000"/>
                </a:solidFill>
                <a:latin typeface="Calibri"/>
                <a:ea typeface="Times New Roman"/>
              </a:rPr>
              <a:t>	</a:t>
            </a:r>
            <a:r>
              <a:rPr b="0" lang="fr-FR" sz="1600" spc="-1" strike="noStrike">
                <a:solidFill>
                  <a:srgbClr val="000000"/>
                </a:solidFill>
                <a:latin typeface="Calibri"/>
                <a:ea typeface="Times New Roman"/>
              </a:rPr>
              <a:t>Protections juridiques, aides juridictionnelles pour les requérants sans moyens, dons, etc. </a:t>
            </a:r>
            <a:endParaRPr b="0" lang="fr-FR" sz="16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ea typeface="Times New Roman"/>
              </a:rPr>
              <a:t>2. </a:t>
            </a:r>
            <a:r>
              <a:rPr b="0" lang="fr-FR" sz="1800" spc="-1" strike="noStrike">
                <a:solidFill>
                  <a:srgbClr val="000000"/>
                </a:solidFill>
                <a:latin typeface="Calibri"/>
                <a:ea typeface="Times New Roman"/>
              </a:rPr>
              <a:t>Investissez du temps dans la rédaction du mémoire, en lien avec votre avocat</a:t>
            </a:r>
            <a:endParaRPr b="0" lang="fr-FR" sz="1800" spc="-1" strike="noStrike">
              <a:latin typeface="Arial"/>
            </a:endParaRPr>
          </a:p>
          <a:p>
            <a:pPr marL="343080" indent="-343080">
              <a:lnSpc>
                <a:spcPct val="100000"/>
              </a:lnSpc>
              <a:buNone/>
              <a:tabLst>
                <a:tab algn="l" pos="0"/>
              </a:tabLst>
            </a:pPr>
            <a:r>
              <a:rPr b="0" lang="fr-FR" sz="1800" spc="-1" strike="noStrike">
                <a:solidFill>
                  <a:srgbClr val="000000"/>
                </a:solidFill>
                <a:latin typeface="Calibri"/>
                <a:ea typeface="Times New Roman"/>
              </a:rPr>
              <a:t>	</a:t>
            </a:r>
            <a:r>
              <a:rPr b="0" lang="fr-FR" sz="1600" spc="-1" strike="noStrike">
                <a:solidFill>
                  <a:srgbClr val="000000"/>
                </a:solidFill>
                <a:latin typeface="Calibri"/>
                <a:ea typeface="Times New Roman"/>
              </a:rPr>
              <a:t>Allez le rencontrer mais aussi faites-le venir sur place : alimentez-le, car c’est vous qui connaissez le mieux le dossier. N’ayez pas de scrupule excessif à le « challenger » : c’est vous le client, lui connaît le droit mais vous vous connaissez les lieux et les enjeux.</a:t>
            </a:r>
            <a:endParaRPr b="0" lang="fr-FR" sz="1600" spc="-1" strike="noStrike">
              <a:latin typeface="Arial"/>
            </a:endParaRPr>
          </a:p>
          <a:p>
            <a:pPr>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ea typeface="Times New Roman"/>
              </a:rPr>
              <a:t>3.</a:t>
            </a:r>
            <a:r>
              <a:rPr b="0" lang="fr-FR" sz="1800" spc="-1" strike="noStrike">
                <a:solidFill>
                  <a:srgbClr val="000000"/>
                </a:solidFill>
                <a:latin typeface="Calibri"/>
                <a:ea typeface="Times New Roman"/>
              </a:rPr>
              <a:t> Faites connaître à l’opinion publique votre recours (ou votre intervention volontaire)</a:t>
            </a:r>
            <a:endParaRPr b="0" lang="fr-FR" sz="1800" spc="-1" strike="noStrike">
              <a:latin typeface="Arial"/>
            </a:endParaRPr>
          </a:p>
          <a:p>
            <a:pPr marL="343080" indent="-343080">
              <a:lnSpc>
                <a:spcPct val="100000"/>
              </a:lnSpc>
              <a:buNone/>
              <a:tabLst>
                <a:tab algn="l" pos="0"/>
              </a:tabLst>
            </a:pPr>
            <a:endParaRPr b="0" lang="fr-FR" sz="1000" spc="-1" strike="noStrike">
              <a:latin typeface="Arial"/>
            </a:endParaRPr>
          </a:p>
          <a:p>
            <a:pPr marL="343080" indent="-343080">
              <a:lnSpc>
                <a:spcPct val="100000"/>
              </a:lnSpc>
              <a:buNone/>
              <a:tabLst>
                <a:tab algn="l" pos="0"/>
              </a:tabLst>
            </a:pPr>
            <a:r>
              <a:rPr b="1" lang="fr-FR" sz="1800" spc="-1" strike="noStrike">
                <a:solidFill>
                  <a:srgbClr val="000000"/>
                </a:solidFill>
                <a:latin typeface="Calibri"/>
                <a:ea typeface="Times New Roman"/>
              </a:rPr>
              <a:t>4. </a:t>
            </a:r>
            <a:r>
              <a:rPr b="0" lang="fr-FR" sz="1800" spc="-1" strike="noStrike">
                <a:solidFill>
                  <a:srgbClr val="000000"/>
                </a:solidFill>
                <a:latin typeface="Calibri"/>
                <a:ea typeface="Times New Roman"/>
              </a:rPr>
              <a:t>Surveillez les lieux </a:t>
            </a:r>
            <a:r>
              <a:rPr b="1" lang="fr-FR" sz="1400" spc="-1" strike="noStrike">
                <a:solidFill>
                  <a:srgbClr val="c00000"/>
                </a:solidFill>
                <a:latin typeface="Calibri"/>
                <a:ea typeface="Times New Roman"/>
              </a:rPr>
              <a:t>(*)</a:t>
            </a:r>
            <a:r>
              <a:rPr b="0" lang="fr-FR" sz="1400" spc="-1" strike="noStrike">
                <a:solidFill>
                  <a:srgbClr val="000000"/>
                </a:solidFill>
                <a:latin typeface="Calibri"/>
                <a:ea typeface="Times New Roman"/>
              </a:rPr>
              <a:t>, </a:t>
            </a:r>
            <a:r>
              <a:rPr b="0" lang="fr-FR" sz="1800" spc="-1" strike="noStrike">
                <a:solidFill>
                  <a:srgbClr val="000000"/>
                </a:solidFill>
                <a:latin typeface="Calibri"/>
                <a:ea typeface="Times New Roman"/>
              </a:rPr>
              <a:t>signalez à la préfecture tout évènement non conforme aux prescriptions de l’arrêté préfectoral</a:t>
            </a:r>
            <a:endParaRPr b="0" lang="fr-FR" sz="1800" spc="-1" strike="noStrike">
              <a:latin typeface="Arial"/>
            </a:endParaRPr>
          </a:p>
        </p:txBody>
      </p:sp>
      <p:sp>
        <p:nvSpPr>
          <p:cNvPr id="188" name="ZoneTexte 7"/>
          <p:cNvSpPr/>
          <p:nvPr/>
        </p:nvSpPr>
        <p:spPr>
          <a:xfrm>
            <a:off x="231480" y="6339960"/>
            <a:ext cx="9286920" cy="302760"/>
          </a:xfrm>
          <a:prstGeom prst="rect">
            <a:avLst/>
          </a:prstGeom>
          <a:noFill/>
          <a:ln w="0">
            <a:noFill/>
          </a:ln>
        </p:spPr>
        <p:style>
          <a:lnRef idx="0"/>
          <a:fillRef idx="0"/>
          <a:effectRef idx="0"/>
          <a:fontRef idx="minor"/>
        </p:style>
        <p:txBody>
          <a:bodyPr lIns="90000" rIns="90000" tIns="45000" bIns="45000" anchor="t">
            <a:spAutoFit/>
          </a:bodyPr>
          <a:p>
            <a:pPr marL="271440" indent="-271440">
              <a:lnSpc>
                <a:spcPct val="100000"/>
              </a:lnSpc>
              <a:buNone/>
              <a:tabLst>
                <a:tab algn="l" pos="0"/>
              </a:tabLst>
            </a:pPr>
            <a:r>
              <a:rPr b="1" lang="fr-FR" sz="1400" spc="-1" strike="noStrike">
                <a:solidFill>
                  <a:srgbClr val="c00000"/>
                </a:solidFill>
                <a:latin typeface="Calibri"/>
              </a:rPr>
              <a:t>(*)</a:t>
            </a:r>
            <a:r>
              <a:rPr b="0" lang="fr-FR" sz="1400" spc="-1" strike="noStrike">
                <a:solidFill>
                  <a:srgbClr val="c00000"/>
                </a:solidFill>
                <a:latin typeface="Calibri"/>
              </a:rPr>
              <a:t> </a:t>
            </a:r>
            <a:r>
              <a:rPr b="0" lang="fr-FR" sz="1200" spc="-1" strike="noStrike">
                <a:solidFill>
                  <a:srgbClr val="000000"/>
                </a:solidFill>
                <a:latin typeface="Calibri"/>
              </a:rPr>
              <a:t>ayez toujours en tête que </a:t>
            </a:r>
            <a:r>
              <a:rPr b="1" lang="fr-FR" sz="1200" spc="-1" strike="noStrike">
                <a:solidFill>
                  <a:srgbClr val="000000"/>
                </a:solidFill>
                <a:latin typeface="Calibri"/>
              </a:rPr>
              <a:t>même ce recours n’est pas suspensif</a:t>
            </a:r>
            <a:r>
              <a:rPr b="0" lang="fr-FR" sz="1200" spc="-1" strike="noStrike">
                <a:solidFill>
                  <a:srgbClr val="000000"/>
                </a:solidFill>
                <a:latin typeface="Calibri"/>
              </a:rPr>
              <a:t>. Certains </a:t>
            </a:r>
            <a:r>
              <a:rPr b="0" lang="fr-FR" sz="1400" spc="-1" strike="noStrike">
                <a:solidFill>
                  <a:srgbClr val="000000"/>
                </a:solidFill>
                <a:latin typeface="Calibri"/>
              </a:rPr>
              <a:t>opérateurs</a:t>
            </a:r>
            <a:r>
              <a:rPr b="0" lang="fr-FR" sz="1200" spc="-1" strike="noStrike">
                <a:solidFill>
                  <a:srgbClr val="000000"/>
                </a:solidFill>
                <a:latin typeface="Calibri"/>
              </a:rPr>
              <a:t> commencent les travaux sans attendre la fin du recours</a:t>
            </a:r>
            <a:endParaRPr b="0" lang="fr-FR" sz="1200" spc="-1" strike="noStrike">
              <a:latin typeface="Arial"/>
            </a:endParaRPr>
          </a:p>
        </p:txBody>
      </p:sp>
      <p:sp>
        <p:nvSpPr>
          <p:cNvPr id="2" name="PlaceHolder 1"/>
          <p:cNvSpPr>
            <a:spLocks noGrp="1"/>
          </p:cNvSpPr>
          <p:nvPr>
            <p:ph type="sldNum" idx="6"/>
          </p:nvPr>
        </p:nvSpPr>
        <p:spPr/>
        <p:txBody>
          <a:bodyPr/>
          <a:p>
            <a:fld id="{CFA48316-59FB-4327-A6DB-F888733CDD80}"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ZoneTexte 1"/>
          <p:cNvSpPr/>
          <p:nvPr/>
        </p:nvSpPr>
        <p:spPr>
          <a:xfrm>
            <a:off x="2258280" y="1850760"/>
            <a:ext cx="8427600" cy="94284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2800" spc="-1" strike="noStrike">
                <a:solidFill>
                  <a:srgbClr val="548235"/>
                </a:solidFill>
                <a:latin typeface="Calibri"/>
              </a:rPr>
              <a:t>Et après,</a:t>
            </a:r>
            <a:endParaRPr b="0" lang="fr-FR" sz="2800" spc="-1" strike="noStrike">
              <a:latin typeface="Arial"/>
            </a:endParaRPr>
          </a:p>
          <a:p>
            <a:pPr>
              <a:lnSpc>
                <a:spcPct val="100000"/>
              </a:lnSpc>
              <a:buNone/>
            </a:pPr>
            <a:r>
              <a:rPr b="1" lang="fr-FR" sz="2800" spc="-1" strike="noStrike">
                <a:solidFill>
                  <a:srgbClr val="548235"/>
                </a:solidFill>
                <a:latin typeface="Calibri"/>
              </a:rPr>
              <a:t>si le projet se monte quand même malgré vos actions ?</a:t>
            </a:r>
            <a:endParaRPr b="0" lang="fr-FR" sz="2800" spc="-1" strike="noStrike">
              <a:latin typeface="Arial"/>
            </a:endParaRPr>
          </a:p>
        </p:txBody>
      </p:sp>
      <p:sp>
        <p:nvSpPr>
          <p:cNvPr id="2" name="PlaceHolder 1"/>
          <p:cNvSpPr>
            <a:spLocks noGrp="1"/>
          </p:cNvSpPr>
          <p:nvPr>
            <p:ph type="sldNum" idx="6"/>
          </p:nvPr>
        </p:nvSpPr>
        <p:spPr/>
        <p:txBody>
          <a:bodyPr/>
          <a:p>
            <a:fld id="{C66C10C0-91E4-4A9F-A06E-006BA197247A}"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ZoneTexte 2"/>
          <p:cNvSpPr/>
          <p:nvPr/>
        </p:nvSpPr>
        <p:spPr>
          <a:xfrm>
            <a:off x="1508040" y="291600"/>
            <a:ext cx="8901360" cy="3639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buNone/>
            </a:pPr>
            <a:r>
              <a:rPr b="1" lang="fr-FR" sz="1800" spc="-1" strike="noStrike">
                <a:solidFill>
                  <a:srgbClr val="c00000"/>
                </a:solidFill>
                <a:latin typeface="Calibri"/>
              </a:rPr>
              <a:t>Les projets de photovoltaïque sont-ils de mauvais projets ?</a:t>
            </a:r>
            <a:endParaRPr b="0" lang="fr-FR" sz="1800" spc="-1" strike="noStrike">
              <a:latin typeface="Arial"/>
            </a:endParaRPr>
          </a:p>
        </p:txBody>
      </p:sp>
      <p:sp>
        <p:nvSpPr>
          <p:cNvPr id="89" name="ZoneTexte 4"/>
          <p:cNvSpPr/>
          <p:nvPr/>
        </p:nvSpPr>
        <p:spPr>
          <a:xfrm>
            <a:off x="341640" y="988920"/>
            <a:ext cx="11291760" cy="56206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2400" spc="-1" strike="noStrike">
                <a:solidFill>
                  <a:srgbClr val="c55a11"/>
                </a:solidFill>
                <a:latin typeface="Calibri"/>
              </a:rPr>
              <a:t>Il convient cependant de ne pas surinvestir dans le solaire :</a:t>
            </a:r>
            <a:endParaRPr b="0" lang="fr-FR" sz="2400" spc="-1" strike="noStrike">
              <a:latin typeface="Arial"/>
            </a:endParaRPr>
          </a:p>
          <a:p>
            <a:pPr marL="343080" indent="-343080">
              <a:lnSpc>
                <a:spcPct val="100000"/>
              </a:lnSpc>
              <a:buClr>
                <a:srgbClr val="000000"/>
              </a:buClr>
              <a:buFont typeface="Wingdings" charset="2"/>
              <a:buChar char=""/>
            </a:pPr>
            <a:r>
              <a:rPr b="0" lang="fr-FR" sz="2000" spc="-1" strike="noStrike">
                <a:solidFill>
                  <a:srgbClr val="000000"/>
                </a:solidFill>
                <a:latin typeface="Calibri"/>
              </a:rPr>
              <a:t>Le solaire doit demeurer gérable techniquement au moment de la cloche solaire à la pause méridienne</a:t>
            </a:r>
            <a:endParaRPr b="0" lang="fr-FR" sz="2000" spc="-1" strike="noStrike">
              <a:latin typeface="Arial"/>
            </a:endParaRPr>
          </a:p>
          <a:p>
            <a:pPr>
              <a:lnSpc>
                <a:spcPct val="100000"/>
              </a:lnSpc>
              <a:buNone/>
            </a:pPr>
            <a:endParaRPr b="0" lang="fr-FR" sz="1100" spc="-1" strike="noStrike">
              <a:latin typeface="Arial"/>
            </a:endParaRPr>
          </a:p>
          <a:p>
            <a:pPr>
              <a:lnSpc>
                <a:spcPct val="100000"/>
              </a:lnSpc>
              <a:buNone/>
            </a:pPr>
            <a:r>
              <a:rPr b="0" lang="fr-FR" sz="1800" spc="-1" strike="noStrike">
                <a:solidFill>
                  <a:srgbClr val="000000"/>
                </a:solidFill>
                <a:latin typeface="Calibri"/>
              </a:rPr>
              <a:t>Exemple typique (août 2025) :</a:t>
            </a:r>
            <a:endParaRPr b="0" lang="fr-FR" sz="1800" spc="-1" strike="noStrike">
              <a:latin typeface="Arial"/>
            </a:endParaRPr>
          </a:p>
          <a:p>
            <a:pPr marL="353880">
              <a:lnSpc>
                <a:spcPct val="100000"/>
              </a:lnSpc>
              <a:buNone/>
            </a:pPr>
            <a:r>
              <a:rPr b="0" lang="fr-FR" sz="1600" spc="-1" strike="noStrike">
                <a:solidFill>
                  <a:srgbClr val="000000"/>
                </a:solidFill>
                <a:latin typeface="Calibri"/>
              </a:rPr>
              <a:t>De plus en plus souvent RTE</a:t>
            </a:r>
            <a:endParaRPr b="0" lang="fr-FR" sz="1600" spc="-1" strike="noStrike">
              <a:latin typeface="Arial"/>
            </a:endParaRPr>
          </a:p>
          <a:p>
            <a:pPr marL="353880">
              <a:lnSpc>
                <a:spcPct val="100000"/>
              </a:lnSpc>
              <a:buNone/>
            </a:pPr>
            <a:r>
              <a:rPr b="0" lang="fr-FR" sz="1600" spc="-1" strike="noStrike">
                <a:solidFill>
                  <a:srgbClr val="000000"/>
                </a:solidFill>
                <a:latin typeface="Calibri"/>
              </a:rPr>
              <a:t>est amené à écrêter le solaire,</a:t>
            </a:r>
            <a:endParaRPr b="0" lang="fr-FR" sz="1600" spc="-1" strike="noStrike">
              <a:latin typeface="Arial"/>
            </a:endParaRPr>
          </a:p>
          <a:p>
            <a:pPr marL="353880">
              <a:lnSpc>
                <a:spcPct val="100000"/>
              </a:lnSpc>
              <a:buNone/>
            </a:pPr>
            <a:r>
              <a:rPr b="0" lang="fr-FR" sz="1600" spc="-1" strike="noStrike">
                <a:solidFill>
                  <a:srgbClr val="000000"/>
                </a:solidFill>
                <a:latin typeface="Calibri"/>
              </a:rPr>
              <a:t>surtout en zone Sud</a:t>
            </a:r>
            <a:endParaRPr b="0" lang="fr-FR" sz="1600" spc="-1" strike="noStrike">
              <a:latin typeface="Arial"/>
            </a:endParaRPr>
          </a:p>
          <a:p>
            <a:pPr>
              <a:lnSpc>
                <a:spcPct val="100000"/>
              </a:lnSpc>
              <a:buNone/>
            </a:pPr>
            <a:endParaRPr b="0" lang="fr-FR" sz="2000" spc="-1" strike="noStrike">
              <a:latin typeface="Arial"/>
            </a:endParaRPr>
          </a:p>
          <a:p>
            <a:pPr>
              <a:lnSpc>
                <a:spcPct val="100000"/>
              </a:lnSpc>
              <a:buNone/>
            </a:pPr>
            <a:endParaRPr b="0" lang="fr-FR" sz="2400" spc="-1" strike="noStrike">
              <a:latin typeface="Arial"/>
            </a:endParaRPr>
          </a:p>
          <a:p>
            <a:pPr>
              <a:lnSpc>
                <a:spcPct val="100000"/>
              </a:lnSpc>
              <a:buNone/>
            </a:pPr>
            <a:endParaRPr b="0" lang="fr-FR" sz="2400" spc="-1" strike="noStrike">
              <a:latin typeface="Arial"/>
            </a:endParaRPr>
          </a:p>
          <a:p>
            <a:pPr>
              <a:lnSpc>
                <a:spcPct val="100000"/>
              </a:lnSpc>
              <a:buNone/>
            </a:pPr>
            <a:endParaRPr b="0" lang="fr-FR" sz="2000" spc="-1" strike="noStrike">
              <a:latin typeface="Arial"/>
            </a:endParaRPr>
          </a:p>
          <a:p>
            <a:pPr>
              <a:lnSpc>
                <a:spcPct val="100000"/>
              </a:lnSpc>
              <a:buNone/>
            </a:pPr>
            <a:endParaRPr b="0" lang="fr-FR" sz="2000" spc="-1" strike="noStrike">
              <a:latin typeface="Arial"/>
            </a:endParaRPr>
          </a:p>
          <a:p>
            <a:pPr>
              <a:lnSpc>
                <a:spcPct val="100000"/>
              </a:lnSpc>
              <a:buNone/>
            </a:pPr>
            <a:endParaRPr b="0" lang="fr-FR" sz="2000" spc="-1" strike="noStrike">
              <a:latin typeface="Arial"/>
            </a:endParaRPr>
          </a:p>
          <a:p>
            <a:pPr>
              <a:lnSpc>
                <a:spcPct val="100000"/>
              </a:lnSpc>
              <a:buNone/>
            </a:pPr>
            <a:endParaRPr b="0" lang="fr-FR" sz="2000" spc="-1" strike="noStrike">
              <a:latin typeface="Arial"/>
            </a:endParaRPr>
          </a:p>
          <a:p>
            <a:pPr>
              <a:lnSpc>
                <a:spcPct val="100000"/>
              </a:lnSpc>
              <a:buNone/>
            </a:pPr>
            <a:endParaRPr b="0" lang="fr-FR" sz="2000" spc="-1" strike="noStrike">
              <a:latin typeface="Arial"/>
            </a:endParaRPr>
          </a:p>
          <a:p>
            <a:pPr>
              <a:lnSpc>
                <a:spcPct val="100000"/>
              </a:lnSpc>
              <a:buNone/>
            </a:pPr>
            <a:endParaRPr b="0" lang="fr-FR" sz="1800" spc="-1" strike="noStrike">
              <a:latin typeface="Arial"/>
            </a:endParaRPr>
          </a:p>
          <a:p>
            <a:pPr>
              <a:lnSpc>
                <a:spcPct val="100000"/>
              </a:lnSpc>
              <a:buNone/>
            </a:pPr>
            <a:endParaRPr b="0" lang="fr-FR" sz="1600" spc="-1" strike="noStrike">
              <a:latin typeface="Arial"/>
            </a:endParaRPr>
          </a:p>
          <a:p>
            <a:pPr marL="343080" indent="-343080">
              <a:lnSpc>
                <a:spcPct val="100000"/>
              </a:lnSpc>
              <a:buClr>
                <a:srgbClr val="000000"/>
              </a:buClr>
              <a:buFont typeface="Wingdings" charset="2"/>
              <a:buChar char=""/>
            </a:pPr>
            <a:r>
              <a:rPr b="0" lang="fr-FR" sz="2000" spc="-1" strike="noStrike">
                <a:solidFill>
                  <a:srgbClr val="000000"/>
                </a:solidFill>
                <a:latin typeface="Calibri"/>
              </a:rPr>
              <a:t>Le coût des raccordements - et des renforcements de réseaux qui en résultent - est élevé, compte tenu de la dissémination de ces installations sur le territoire.</a:t>
            </a:r>
            <a:endParaRPr b="0" lang="fr-FR" sz="2000" spc="-1" strike="noStrike">
              <a:latin typeface="Arial"/>
            </a:endParaRPr>
          </a:p>
        </p:txBody>
      </p:sp>
      <p:pic>
        <p:nvPicPr>
          <p:cNvPr id="90" name="Image 8" descr=""/>
          <p:cNvPicPr/>
          <p:nvPr/>
        </p:nvPicPr>
        <p:blipFill>
          <a:blip r:embed="rId1"/>
          <a:srcRect l="29908" t="32835" r="41318" b="7318"/>
          <a:stretch/>
        </p:blipFill>
        <p:spPr>
          <a:xfrm>
            <a:off x="3669120" y="1769400"/>
            <a:ext cx="3603960" cy="3871080"/>
          </a:xfrm>
          <a:prstGeom prst="rect">
            <a:avLst/>
          </a:prstGeom>
          <a:ln w="0">
            <a:noFill/>
          </a:ln>
        </p:spPr>
      </p:pic>
      <p:sp>
        <p:nvSpPr>
          <p:cNvPr id="2" name="PlaceHolder 1"/>
          <p:cNvSpPr>
            <a:spLocks noGrp="1"/>
          </p:cNvSpPr>
          <p:nvPr>
            <p:ph type="sldNum" idx="3"/>
          </p:nvPr>
        </p:nvSpPr>
        <p:spPr/>
        <p:txBody>
          <a:bodyPr/>
          <a:p>
            <a:fld id="{6F1CC9DE-08C6-4BCC-AF53-BA2512F74F59}"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ZoneTexte 1"/>
          <p:cNvSpPr/>
          <p:nvPr/>
        </p:nvSpPr>
        <p:spPr>
          <a:xfrm>
            <a:off x="2304000" y="717480"/>
            <a:ext cx="7880400" cy="51624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800" spc="-1" strike="noStrike">
                <a:solidFill>
                  <a:srgbClr val="ff0000"/>
                </a:solidFill>
                <a:latin typeface="Calibri"/>
              </a:rPr>
              <a:t>Que pouvez-vous encore faire si le projet se monte ?</a:t>
            </a:r>
            <a:endParaRPr b="0" lang="fr-FR" sz="2800" spc="-1" strike="noStrike">
              <a:latin typeface="Arial"/>
            </a:endParaRPr>
          </a:p>
        </p:txBody>
      </p:sp>
      <p:sp>
        <p:nvSpPr>
          <p:cNvPr id="191" name="ZoneTexte 2"/>
          <p:cNvSpPr/>
          <p:nvPr/>
        </p:nvSpPr>
        <p:spPr>
          <a:xfrm>
            <a:off x="383760" y="1576440"/>
            <a:ext cx="295020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c00000"/>
                </a:solidFill>
                <a:latin typeface="Calibri"/>
              </a:rPr>
              <a:t>1. En phase chantier : </a:t>
            </a:r>
            <a:endParaRPr b="0" lang="fr-FR" sz="2400" spc="-1" strike="noStrike">
              <a:latin typeface="Arial"/>
            </a:endParaRPr>
          </a:p>
        </p:txBody>
      </p:sp>
      <p:sp>
        <p:nvSpPr>
          <p:cNvPr id="192" name="ZoneTexte 6"/>
          <p:cNvSpPr/>
          <p:nvPr/>
        </p:nvSpPr>
        <p:spPr>
          <a:xfrm>
            <a:off x="493920" y="2832840"/>
            <a:ext cx="11203920" cy="254340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601"/>
              </a:spcAft>
              <a:buNone/>
            </a:pPr>
            <a:r>
              <a:rPr b="1" lang="fr-FR" sz="2000" spc="-1" strike="noStrike">
                <a:solidFill>
                  <a:srgbClr val="7030a0"/>
                </a:solidFill>
                <a:latin typeface="Calibri"/>
              </a:rPr>
              <a:t>Veillez au respect de la conformité du chantier et de ses autorisations :</a:t>
            </a:r>
            <a:endParaRPr b="0" lang="fr-FR" sz="2000" spc="-1" strike="noStrike">
              <a:latin typeface="Arial"/>
            </a:endParaRPr>
          </a:p>
          <a:p>
            <a:pPr marL="446040" indent="-263520">
              <a:lnSpc>
                <a:spcPct val="100000"/>
              </a:lnSpc>
              <a:buClr>
                <a:srgbClr val="000000"/>
              </a:buClr>
              <a:buFont typeface="StarSymbol"/>
              <a:buChar char="-"/>
            </a:pPr>
            <a:r>
              <a:rPr b="0" lang="fr-FR" sz="1800" spc="-1" strike="noStrike">
                <a:solidFill>
                  <a:srgbClr val="000000"/>
                </a:solidFill>
                <a:latin typeface="Calibri"/>
              </a:rPr>
              <a:t>prescriptions générales :</a:t>
            </a:r>
            <a:endParaRPr b="0" lang="fr-FR" sz="1800" spc="-1" strike="noStrike">
              <a:latin typeface="Arial"/>
            </a:endParaRPr>
          </a:p>
          <a:p>
            <a:pPr lvl="1" marL="1165320" indent="-343080">
              <a:lnSpc>
                <a:spcPct val="100000"/>
              </a:lnSpc>
              <a:buClr>
                <a:srgbClr val="000000"/>
              </a:buClr>
              <a:buFont typeface="Wingdings" charset="2"/>
              <a:buChar char=""/>
            </a:pPr>
            <a:r>
              <a:rPr b="0" lang="fr-FR" sz="1800" spc="-1" strike="noStrike">
                <a:solidFill>
                  <a:srgbClr val="000000"/>
                </a:solidFill>
                <a:latin typeface="Calibri"/>
              </a:rPr>
              <a:t>Contrôler le chantier en veillant à ce</a:t>
            </a:r>
            <a:r>
              <a:rPr b="1" lang="fr-FR" sz="1800" spc="-1" strike="noStrike">
                <a:solidFill>
                  <a:srgbClr val="000000"/>
                </a:solidFill>
                <a:latin typeface="Calibri"/>
              </a:rPr>
              <a:t> </a:t>
            </a:r>
            <a:r>
              <a:rPr b="0" lang="fr-FR" sz="1800" spc="-1" strike="noStrike">
                <a:solidFill>
                  <a:srgbClr val="000000"/>
                </a:solidFill>
                <a:latin typeface="Calibri"/>
              </a:rPr>
              <a:t>que tous les travaux (stockage des équipements, défrichements …) sont conformes aux prescriptions du préfet.</a:t>
            </a:r>
            <a:endParaRPr b="0" lang="fr-FR" sz="1800" spc="-1" strike="noStrike">
              <a:latin typeface="Arial"/>
            </a:endParaRPr>
          </a:p>
          <a:p>
            <a:pPr marL="1106280">
              <a:lnSpc>
                <a:spcPct val="100000"/>
              </a:lnSpc>
              <a:buNone/>
            </a:pPr>
            <a:endParaRPr b="0" lang="fr-FR" sz="1000" spc="-1" strike="noStrike">
              <a:latin typeface="Arial"/>
            </a:endParaRPr>
          </a:p>
          <a:p>
            <a:pPr marL="446040" indent="-263520">
              <a:lnSpc>
                <a:spcPct val="100000"/>
              </a:lnSpc>
              <a:buClr>
                <a:srgbClr val="000000"/>
              </a:buClr>
              <a:buFont typeface="StarSymbol"/>
              <a:buChar char="-"/>
            </a:pPr>
            <a:r>
              <a:rPr b="0" lang="fr-FR" sz="1800" spc="-1" strike="noStrike">
                <a:solidFill>
                  <a:srgbClr val="000000"/>
                </a:solidFill>
                <a:latin typeface="Calibri"/>
              </a:rPr>
              <a:t> </a:t>
            </a:r>
            <a:r>
              <a:rPr b="0" lang="fr-FR" sz="1800" spc="-1" strike="noStrike">
                <a:solidFill>
                  <a:srgbClr val="000000"/>
                </a:solidFill>
                <a:latin typeface="Calibri"/>
              </a:rPr>
              <a:t>prescriptions particulières, portant par exemple sur la période de réalisation du chantier :</a:t>
            </a:r>
            <a:endParaRPr b="0" lang="fr-FR" sz="1800" spc="-1" strike="noStrike">
              <a:latin typeface="Arial"/>
            </a:endParaRPr>
          </a:p>
          <a:p>
            <a:pPr lvl="1" marL="1106640" indent="-285840">
              <a:lnSpc>
                <a:spcPct val="100000"/>
              </a:lnSpc>
              <a:buClr>
                <a:srgbClr val="000000"/>
              </a:buClr>
              <a:buFont typeface="Wingdings" charset="2"/>
              <a:buChar char=""/>
            </a:pPr>
            <a:r>
              <a:rPr b="0" lang="fr-FR" sz="1800" spc="-1" strike="noStrike">
                <a:solidFill>
                  <a:srgbClr val="000000"/>
                </a:solidFill>
                <a:latin typeface="Calibri"/>
              </a:rPr>
              <a:t>protection de l’avifaune (périodes de nidification)</a:t>
            </a:r>
            <a:endParaRPr b="0" lang="fr-FR" sz="1800" spc="-1" strike="noStrike">
              <a:latin typeface="Arial"/>
            </a:endParaRPr>
          </a:p>
          <a:p>
            <a:pPr lvl="1" marL="1106640" indent="-285840">
              <a:lnSpc>
                <a:spcPct val="100000"/>
              </a:lnSpc>
              <a:buClr>
                <a:srgbClr val="000000"/>
              </a:buClr>
              <a:buFont typeface="Wingdings" charset="2"/>
              <a:buChar char=""/>
            </a:pPr>
            <a:r>
              <a:rPr b="0" lang="fr-FR" sz="1800" spc="-1" strike="noStrike">
                <a:solidFill>
                  <a:srgbClr val="000000"/>
                </a:solidFill>
                <a:latin typeface="Calibri"/>
              </a:rPr>
              <a:t>protection de l’herpétofaune et des batraciens (périodes de reproduction)</a:t>
            </a:r>
            <a:endParaRPr b="0" lang="fr-FR" sz="1800" spc="-1" strike="noStrike">
              <a:latin typeface="Arial"/>
            </a:endParaRPr>
          </a:p>
          <a:p>
            <a:pPr lvl="1" marL="1106640" indent="-285840">
              <a:lnSpc>
                <a:spcPct val="100000"/>
              </a:lnSpc>
              <a:buClr>
                <a:srgbClr val="000000"/>
              </a:buClr>
              <a:buFont typeface="Wingdings" charset="2"/>
              <a:buChar char=""/>
            </a:pPr>
            <a:r>
              <a:rPr b="0" lang="fr-FR" sz="1800" spc="-1" strike="noStrike">
                <a:solidFill>
                  <a:srgbClr val="000000"/>
                </a:solidFill>
                <a:latin typeface="Calibri"/>
              </a:rPr>
              <a:t>protection de la flore</a:t>
            </a:r>
            <a:endParaRPr b="0" lang="fr-FR" sz="1800" spc="-1" strike="noStrike">
              <a:latin typeface="Arial"/>
            </a:endParaRPr>
          </a:p>
        </p:txBody>
      </p:sp>
      <p:sp>
        <p:nvSpPr>
          <p:cNvPr id="193" name="ZoneTexte 7"/>
          <p:cNvSpPr/>
          <p:nvPr/>
        </p:nvSpPr>
        <p:spPr>
          <a:xfrm>
            <a:off x="493920" y="5502600"/>
            <a:ext cx="11203920" cy="74520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601"/>
              </a:spcAft>
              <a:buNone/>
            </a:pPr>
            <a:r>
              <a:rPr b="1" lang="fr-FR" sz="2000" spc="-1" strike="noStrike">
                <a:solidFill>
                  <a:srgbClr val="7030a0"/>
                </a:solidFill>
                <a:latin typeface="Calibri"/>
              </a:rPr>
              <a:t>Veillez au respect des règles d’ordre public incluant le respect de la propriété privée :</a:t>
            </a:r>
            <a:endParaRPr b="0" lang="fr-FR" sz="2000" spc="-1" strike="noStrike">
              <a:latin typeface="Arial"/>
            </a:endParaRPr>
          </a:p>
          <a:p>
            <a:pPr marL="271440">
              <a:lnSpc>
                <a:spcPct val="100000"/>
              </a:lnSpc>
              <a:spcAft>
                <a:spcPts val="601"/>
              </a:spcAft>
              <a:buNone/>
            </a:pPr>
            <a:r>
              <a:rPr b="0" lang="fr-FR" sz="1800" spc="-1" strike="noStrike">
                <a:solidFill>
                  <a:srgbClr val="000000"/>
                </a:solidFill>
                <a:latin typeface="Calibri"/>
              </a:rPr>
              <a:t>Exemple : la largeur des pistes d’accès ne doit pas empiéter sur les propriétés individuelles</a:t>
            </a:r>
            <a:endParaRPr b="0" lang="fr-FR" sz="1800" spc="-1" strike="noStrike">
              <a:latin typeface="Arial"/>
            </a:endParaRPr>
          </a:p>
        </p:txBody>
      </p:sp>
      <p:sp>
        <p:nvSpPr>
          <p:cNvPr id="194" name="ZoneTexte 4"/>
          <p:cNvSpPr/>
          <p:nvPr/>
        </p:nvSpPr>
        <p:spPr>
          <a:xfrm>
            <a:off x="352080" y="165240"/>
            <a:ext cx="1605960" cy="51624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800" spc="-1" strike="noStrike">
                <a:solidFill>
                  <a:srgbClr val="548235"/>
                </a:solidFill>
                <a:latin typeface="Calibri"/>
              </a:rPr>
              <a:t>Et après ?</a:t>
            </a:r>
            <a:endParaRPr b="0" lang="fr-FR" sz="2800" spc="-1" strike="noStrike">
              <a:latin typeface="Arial"/>
            </a:endParaRPr>
          </a:p>
        </p:txBody>
      </p:sp>
      <p:sp>
        <p:nvSpPr>
          <p:cNvPr id="195" name="ZoneTexte 5"/>
          <p:cNvSpPr/>
          <p:nvPr/>
        </p:nvSpPr>
        <p:spPr>
          <a:xfrm>
            <a:off x="7102800" y="1455120"/>
            <a:ext cx="3995280" cy="1063080"/>
          </a:xfrm>
          <a:prstGeom prst="rect">
            <a:avLst/>
          </a:prstGeom>
          <a:solidFill>
            <a:schemeClr val="accent2"/>
          </a:solidFill>
          <a:ln w="0">
            <a:solidFill>
              <a:srgbClr val="4472c4"/>
            </a:solidFill>
          </a:ln>
        </p:spPr>
        <p:style>
          <a:lnRef idx="0"/>
          <a:fillRef idx="0"/>
          <a:effectRef idx="0"/>
          <a:fontRef idx="minor"/>
        </p:style>
        <p:txBody>
          <a:bodyPr lIns="90000" rIns="90000" tIns="45000" bIns="45000" anchor="t">
            <a:spAutoFit/>
          </a:bodyPr>
          <a:p>
            <a:pPr algn="ctr">
              <a:lnSpc>
                <a:spcPct val="100000"/>
              </a:lnSpc>
              <a:buNone/>
            </a:pPr>
            <a:r>
              <a:rPr b="0" lang="fr-FR" sz="1600" spc="-1" strike="noStrike">
                <a:solidFill>
                  <a:srgbClr val="000000"/>
                </a:solidFill>
                <a:latin typeface="Calibri"/>
              </a:rPr>
              <a:t>A tout moment, vous pouvez saisir le Préfet par une réclamation gracieuse faisant état de l’insuffisance ou de l’inadaptation des prescriptions prises dans son arrêté</a:t>
            </a:r>
            <a:endParaRPr b="0" lang="fr-FR" sz="1600" spc="-1" strike="noStrike">
              <a:latin typeface="Arial"/>
            </a:endParaRPr>
          </a:p>
        </p:txBody>
      </p:sp>
      <p:sp>
        <p:nvSpPr>
          <p:cNvPr id="2" name="PlaceHolder 1"/>
          <p:cNvSpPr>
            <a:spLocks noGrp="1"/>
          </p:cNvSpPr>
          <p:nvPr>
            <p:ph type="sldNum" idx="6"/>
          </p:nvPr>
        </p:nvSpPr>
        <p:spPr/>
        <p:txBody>
          <a:bodyPr/>
          <a:p>
            <a:fld id="{4DF7455E-E296-4461-98EA-915DBCB89EAC}"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ZoneTexte 1"/>
          <p:cNvSpPr/>
          <p:nvPr/>
        </p:nvSpPr>
        <p:spPr>
          <a:xfrm>
            <a:off x="1644480" y="393840"/>
            <a:ext cx="476676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ff0000"/>
                </a:solidFill>
                <a:latin typeface="Calibri"/>
              </a:rPr>
              <a:t>Que pouvez-vous encore faire si le projet s’est monté ?</a:t>
            </a:r>
            <a:endParaRPr b="0" lang="fr-FR" sz="1600" spc="-1" strike="noStrike">
              <a:latin typeface="Arial"/>
            </a:endParaRPr>
          </a:p>
        </p:txBody>
      </p:sp>
      <p:sp>
        <p:nvSpPr>
          <p:cNvPr id="197" name="ZoneTexte 2"/>
          <p:cNvSpPr/>
          <p:nvPr/>
        </p:nvSpPr>
        <p:spPr>
          <a:xfrm>
            <a:off x="459000" y="1153800"/>
            <a:ext cx="254016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c00000"/>
                </a:solidFill>
                <a:latin typeface="Calibri"/>
              </a:rPr>
              <a:t>2. En exploitation :</a:t>
            </a:r>
            <a:endParaRPr b="0" lang="fr-FR" sz="2400" spc="-1" strike="noStrike">
              <a:latin typeface="Arial"/>
            </a:endParaRPr>
          </a:p>
        </p:txBody>
      </p:sp>
      <p:sp>
        <p:nvSpPr>
          <p:cNvPr id="198" name="ZoneTexte 6"/>
          <p:cNvSpPr/>
          <p:nvPr/>
        </p:nvSpPr>
        <p:spPr>
          <a:xfrm>
            <a:off x="444960" y="1924200"/>
            <a:ext cx="8609760" cy="432576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601"/>
              </a:spcAft>
              <a:buNone/>
            </a:pPr>
            <a:r>
              <a:rPr b="1" lang="fr-FR" sz="2000" spc="-1" strike="noStrike">
                <a:solidFill>
                  <a:srgbClr val="7030a0"/>
                </a:solidFill>
                <a:latin typeface="Calibri"/>
              </a:rPr>
              <a:t>Procédures au civil voire au pénal :</a:t>
            </a:r>
            <a:endParaRPr b="0" lang="fr-FR" sz="2000" spc="-1" strike="noStrike">
              <a:latin typeface="Arial"/>
            </a:endParaRPr>
          </a:p>
          <a:p>
            <a:pPr marL="177840">
              <a:lnSpc>
                <a:spcPct val="100000"/>
              </a:lnSpc>
              <a:spcAft>
                <a:spcPts val="601"/>
              </a:spcAft>
              <a:buNone/>
            </a:pPr>
            <a:r>
              <a:rPr b="1" lang="fr-FR" sz="1800" spc="-1" strike="noStrike">
                <a:solidFill>
                  <a:srgbClr val="7030a0"/>
                </a:solidFill>
                <a:latin typeface="Calibri"/>
              </a:rPr>
              <a:t>Troubles visuels :</a:t>
            </a:r>
            <a:endParaRPr b="0" lang="fr-FR" sz="1800" spc="-1" strike="noStrike">
              <a:latin typeface="Arial"/>
            </a:endParaRPr>
          </a:p>
          <a:p>
            <a:pPr marL="738360" indent="-285840">
              <a:lnSpc>
                <a:spcPct val="100000"/>
              </a:lnSpc>
              <a:spcAft>
                <a:spcPts val="601"/>
              </a:spcAft>
              <a:buClr>
                <a:srgbClr val="000000"/>
              </a:buClr>
              <a:buFont typeface="Wingdings" charset="2"/>
              <a:buChar char=""/>
            </a:pPr>
            <a:r>
              <a:rPr b="0" lang="fr-FR" sz="1800" spc="-1" strike="noStrike">
                <a:solidFill>
                  <a:srgbClr val="000000"/>
                </a:solidFill>
                <a:latin typeface="Calibri"/>
              </a:rPr>
              <a:t>émettre une procédure en trouble anormal du voisinage (art. 544 du code civil)</a:t>
            </a:r>
            <a:endParaRPr b="0" lang="fr-FR" sz="1800" spc="-1" strike="noStrike">
              <a:latin typeface="Arial"/>
            </a:endParaRPr>
          </a:p>
          <a:p>
            <a:pPr marL="716040">
              <a:lnSpc>
                <a:spcPct val="100000"/>
              </a:lnSpc>
              <a:buNone/>
            </a:pPr>
            <a:r>
              <a:rPr b="1" lang="fr-FR" sz="1800" spc="-1" strike="noStrike">
                <a:solidFill>
                  <a:srgbClr val="000000"/>
                </a:solidFill>
                <a:latin typeface="Calibri"/>
              </a:rPr>
              <a:t>Au plus tard : 5 ans après la mise en exploitation effective des panneaux</a:t>
            </a:r>
            <a:endParaRPr b="0" lang="fr-FR" sz="1800" spc="-1" strike="noStrike">
              <a:latin typeface="Arial"/>
            </a:endParaRPr>
          </a:p>
          <a:p>
            <a:pPr marL="716040">
              <a:lnSpc>
                <a:spcPct val="100000"/>
              </a:lnSpc>
              <a:spcAft>
                <a:spcPts val="601"/>
              </a:spcAft>
              <a:buNone/>
            </a:pPr>
            <a:r>
              <a:rPr b="1" i="1" lang="fr-FR" sz="1600" spc="-1" strike="noStrike" u="sng">
                <a:solidFill>
                  <a:srgbClr val="7030a0"/>
                </a:solidFill>
                <a:uFillTx/>
                <a:latin typeface="Calibri"/>
              </a:rPr>
              <a:t>Conseil pratique </a:t>
            </a:r>
            <a:r>
              <a:rPr b="1" i="1" lang="fr-FR" sz="1600" spc="-1" strike="noStrike">
                <a:solidFill>
                  <a:srgbClr val="7030a0"/>
                </a:solidFill>
                <a:latin typeface="Calibri"/>
              </a:rPr>
              <a:t>: consulter votre collectif régional ou une Fédération nationale</a:t>
            </a:r>
            <a:endParaRPr b="0" lang="fr-FR" sz="1600" spc="-1" strike="noStrike">
              <a:latin typeface="Arial"/>
            </a:endParaRPr>
          </a:p>
          <a:p>
            <a:pPr marL="452520">
              <a:lnSpc>
                <a:spcPct val="100000"/>
              </a:lnSpc>
              <a:spcAft>
                <a:spcPts val="601"/>
              </a:spcAft>
              <a:buNone/>
            </a:pPr>
            <a:endParaRPr b="0" lang="fr-FR" sz="1100" spc="-1" strike="noStrike">
              <a:latin typeface="Arial"/>
            </a:endParaRPr>
          </a:p>
          <a:p>
            <a:pPr>
              <a:lnSpc>
                <a:spcPct val="100000"/>
              </a:lnSpc>
              <a:spcAft>
                <a:spcPts val="601"/>
              </a:spcAft>
              <a:buNone/>
            </a:pPr>
            <a:r>
              <a:rPr b="1" lang="fr-FR" sz="2000" spc="-1" strike="noStrike">
                <a:solidFill>
                  <a:srgbClr val="7030a0"/>
                </a:solidFill>
                <a:latin typeface="Calibri"/>
              </a:rPr>
              <a:t>Protection de l’avifaune et des chiroptères :</a:t>
            </a:r>
            <a:endParaRPr b="0" lang="fr-FR" sz="2000" spc="-1" strike="noStrike">
              <a:latin typeface="Arial"/>
            </a:endParaRPr>
          </a:p>
          <a:p>
            <a:pPr marL="804960" indent="-285840">
              <a:lnSpc>
                <a:spcPct val="100000"/>
              </a:lnSpc>
              <a:buClr>
                <a:srgbClr val="000000"/>
              </a:buClr>
              <a:buFont typeface="Wingdings" charset="2"/>
              <a:buChar char=""/>
            </a:pPr>
            <a:r>
              <a:rPr b="0" lang="fr-FR" sz="1800" spc="-1" strike="noStrike">
                <a:solidFill>
                  <a:srgbClr val="000000"/>
                </a:solidFill>
                <a:latin typeface="Calibri"/>
              </a:rPr>
              <a:t>demander régulièrement à la DREAL les suivis de mortalité</a:t>
            </a:r>
            <a:endParaRPr b="0" lang="fr-FR" sz="1800" spc="-1" strike="noStrike">
              <a:latin typeface="Arial"/>
            </a:endParaRPr>
          </a:p>
          <a:p>
            <a:pPr marL="804960">
              <a:lnSpc>
                <a:spcPct val="100000"/>
              </a:lnSpc>
              <a:spcAft>
                <a:spcPts val="601"/>
              </a:spcAft>
              <a:buNone/>
            </a:pPr>
            <a:r>
              <a:rPr b="0" lang="fr-FR" sz="1600" spc="-1" strike="noStrike">
                <a:solidFill>
                  <a:srgbClr val="000000"/>
                </a:solidFill>
                <a:latin typeface="Calibri"/>
              </a:rPr>
              <a:t>La DREAL est tenue de vous les fournir mais elle s’octroie généralement un temps d’analyse, qui parfois est long (plusieurs mois).</a:t>
            </a:r>
            <a:endParaRPr b="0" lang="fr-FR" sz="1600" spc="-1" strike="noStrike">
              <a:latin typeface="Arial"/>
            </a:endParaRPr>
          </a:p>
          <a:p>
            <a:pPr marL="804960" indent="-285840">
              <a:lnSpc>
                <a:spcPct val="100000"/>
              </a:lnSpc>
              <a:buClr>
                <a:srgbClr val="000000"/>
              </a:buClr>
              <a:buFont typeface="Wingdings" charset="2"/>
              <a:buChar char=""/>
            </a:pPr>
            <a:r>
              <a:rPr b="0" lang="fr-FR" sz="1800" spc="-1" strike="noStrike">
                <a:solidFill>
                  <a:srgbClr val="000000"/>
                </a:solidFill>
                <a:latin typeface="Calibri"/>
              </a:rPr>
              <a:t>intervenir auprès de la LPO, FNE ou autre association compétente : </a:t>
            </a:r>
            <a:endParaRPr b="0" lang="fr-FR" sz="1800" spc="-1" strike="noStrike">
              <a:latin typeface="Arial"/>
            </a:endParaRPr>
          </a:p>
          <a:p>
            <a:pPr lvl="1" marL="1262160" indent="-285840">
              <a:lnSpc>
                <a:spcPct val="100000"/>
              </a:lnSpc>
              <a:buClr>
                <a:srgbClr val="000000"/>
              </a:buClr>
              <a:buFont typeface="Wingdings" charset="2"/>
              <a:buChar char=""/>
            </a:pPr>
            <a:r>
              <a:rPr b="0" lang="fr-FR" sz="1800" spc="-1" strike="noStrike">
                <a:solidFill>
                  <a:srgbClr val="000000"/>
                </a:solidFill>
                <a:latin typeface="Calibri"/>
              </a:rPr>
              <a:t>en cas de non-respect constaté des prescriptions figurant dans l’arrêté</a:t>
            </a:r>
            <a:endParaRPr b="0" lang="fr-FR" sz="1800" spc="-1" strike="noStrike">
              <a:latin typeface="Arial"/>
            </a:endParaRPr>
          </a:p>
          <a:p>
            <a:pPr lvl="1" marL="1262160" indent="-285840">
              <a:lnSpc>
                <a:spcPct val="100000"/>
              </a:lnSpc>
              <a:buClr>
                <a:srgbClr val="000000"/>
              </a:buClr>
              <a:buFont typeface="Wingdings" charset="2"/>
              <a:buChar char=""/>
            </a:pPr>
            <a:r>
              <a:rPr b="0" lang="fr-FR" sz="1800" spc="-1" strike="noStrike">
                <a:solidFill>
                  <a:srgbClr val="000000"/>
                </a:solidFill>
                <a:latin typeface="Calibri"/>
              </a:rPr>
              <a:t>en cas de mortalité anormale</a:t>
            </a:r>
            <a:endParaRPr b="0" lang="fr-FR" sz="1800" spc="-1" strike="noStrike">
              <a:latin typeface="Arial"/>
            </a:endParaRPr>
          </a:p>
          <a:p>
            <a:pPr marL="804960">
              <a:lnSpc>
                <a:spcPct val="100000"/>
              </a:lnSpc>
              <a:spcAft>
                <a:spcPts val="601"/>
              </a:spcAft>
              <a:buNone/>
            </a:pPr>
            <a:r>
              <a:rPr b="0" lang="fr-FR" sz="1800" spc="-1" strike="noStrike">
                <a:solidFill>
                  <a:srgbClr val="000000"/>
                </a:solidFill>
                <a:latin typeface="Calibri"/>
              </a:rPr>
              <a:t>ou s’adresser directement au Préfet voire à l’opinion, preuves à l’appui</a:t>
            </a:r>
            <a:endParaRPr b="0" lang="fr-FR" sz="1800" spc="-1" strike="noStrike">
              <a:latin typeface="Arial"/>
            </a:endParaRPr>
          </a:p>
        </p:txBody>
      </p:sp>
      <p:sp>
        <p:nvSpPr>
          <p:cNvPr id="199" name="ZoneTexte 4"/>
          <p:cNvSpPr/>
          <p:nvPr/>
        </p:nvSpPr>
        <p:spPr>
          <a:xfrm>
            <a:off x="7216920" y="847080"/>
            <a:ext cx="3995280" cy="1063080"/>
          </a:xfrm>
          <a:prstGeom prst="rect">
            <a:avLst/>
          </a:prstGeom>
          <a:solidFill>
            <a:schemeClr val="accent2"/>
          </a:solidFill>
          <a:ln w="0">
            <a:solidFill>
              <a:srgbClr val="4472c4"/>
            </a:solidFill>
          </a:ln>
        </p:spPr>
        <p:style>
          <a:lnRef idx="0"/>
          <a:fillRef idx="0"/>
          <a:effectRef idx="0"/>
          <a:fontRef idx="minor"/>
        </p:style>
        <p:txBody>
          <a:bodyPr lIns="90000" rIns="90000" tIns="45000" bIns="45000" anchor="t">
            <a:spAutoFit/>
          </a:bodyPr>
          <a:p>
            <a:pPr algn="ctr">
              <a:lnSpc>
                <a:spcPct val="100000"/>
              </a:lnSpc>
              <a:buNone/>
            </a:pPr>
            <a:r>
              <a:rPr b="0" lang="fr-FR" sz="1600" spc="-1" strike="noStrike">
                <a:solidFill>
                  <a:srgbClr val="000000"/>
                </a:solidFill>
                <a:latin typeface="Calibri"/>
              </a:rPr>
              <a:t>A tout moment, vous pouvez saisir le Préfet par une réclamation gracieuse faisant état de l’insuffisance ou de l’inadaptation des prescriptions prises dans son arrêté</a:t>
            </a:r>
            <a:endParaRPr b="0" lang="fr-FR" sz="1600" spc="-1" strike="noStrike">
              <a:latin typeface="Arial"/>
            </a:endParaRPr>
          </a:p>
        </p:txBody>
      </p:sp>
      <p:sp>
        <p:nvSpPr>
          <p:cNvPr id="2" name="PlaceHolder 1"/>
          <p:cNvSpPr>
            <a:spLocks noGrp="1"/>
          </p:cNvSpPr>
          <p:nvPr>
            <p:ph type="sldNum" idx="6"/>
          </p:nvPr>
        </p:nvSpPr>
        <p:spPr/>
        <p:txBody>
          <a:bodyPr/>
          <a:p>
            <a:fld id="{B55A9830-E975-4519-BB51-09899BAA118B}"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ZoneTexte 1"/>
          <p:cNvSpPr/>
          <p:nvPr/>
        </p:nvSpPr>
        <p:spPr>
          <a:xfrm>
            <a:off x="2933280" y="484920"/>
            <a:ext cx="3433320" cy="3330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1600" spc="-1" strike="noStrike">
                <a:solidFill>
                  <a:srgbClr val="ff0000"/>
                </a:solidFill>
                <a:latin typeface="Calibri"/>
              </a:rPr>
              <a:t>Que pouvez-vous encore faire à la fin ?</a:t>
            </a:r>
            <a:endParaRPr b="0" lang="fr-FR" sz="1600" spc="-1" strike="noStrike">
              <a:latin typeface="Arial"/>
            </a:endParaRPr>
          </a:p>
        </p:txBody>
      </p:sp>
      <p:sp>
        <p:nvSpPr>
          <p:cNvPr id="201" name="ZoneTexte 2"/>
          <p:cNvSpPr/>
          <p:nvPr/>
        </p:nvSpPr>
        <p:spPr>
          <a:xfrm>
            <a:off x="415800" y="1311120"/>
            <a:ext cx="316188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c00000"/>
                </a:solidFill>
                <a:latin typeface="Calibri"/>
              </a:rPr>
              <a:t>3. En fin d’exploitation :</a:t>
            </a:r>
            <a:endParaRPr b="0" lang="fr-FR" sz="2400" spc="-1" strike="noStrike">
              <a:latin typeface="Arial"/>
            </a:endParaRPr>
          </a:p>
        </p:txBody>
      </p:sp>
      <p:sp>
        <p:nvSpPr>
          <p:cNvPr id="202" name="ZoneTexte 6"/>
          <p:cNvSpPr/>
          <p:nvPr/>
        </p:nvSpPr>
        <p:spPr>
          <a:xfrm>
            <a:off x="893160" y="3073680"/>
            <a:ext cx="564012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000" spc="-1" strike="noStrike">
                <a:solidFill>
                  <a:srgbClr val="7030a0"/>
                </a:solidFill>
                <a:latin typeface="Calibri"/>
              </a:rPr>
              <a:t>Veiller aux dispositions relatives au démantèlement</a:t>
            </a:r>
            <a:endParaRPr b="0" lang="fr-FR" sz="2000" spc="-1" strike="noStrike">
              <a:latin typeface="Arial"/>
            </a:endParaRPr>
          </a:p>
        </p:txBody>
      </p:sp>
      <p:sp>
        <p:nvSpPr>
          <p:cNvPr id="203" name="ZoneTexte 4"/>
          <p:cNvSpPr/>
          <p:nvPr/>
        </p:nvSpPr>
        <p:spPr>
          <a:xfrm>
            <a:off x="7358040" y="1234080"/>
            <a:ext cx="3995280" cy="1063080"/>
          </a:xfrm>
          <a:prstGeom prst="rect">
            <a:avLst/>
          </a:prstGeom>
          <a:solidFill>
            <a:schemeClr val="accent2"/>
          </a:solidFill>
          <a:ln w="0">
            <a:solidFill>
              <a:srgbClr val="4472c4"/>
            </a:solidFill>
          </a:ln>
        </p:spPr>
        <p:style>
          <a:lnRef idx="0"/>
          <a:fillRef idx="0"/>
          <a:effectRef idx="0"/>
          <a:fontRef idx="minor"/>
        </p:style>
        <p:txBody>
          <a:bodyPr lIns="90000" rIns="90000" tIns="45000" bIns="45000" anchor="t">
            <a:spAutoFit/>
          </a:bodyPr>
          <a:p>
            <a:pPr algn="ctr">
              <a:lnSpc>
                <a:spcPct val="100000"/>
              </a:lnSpc>
              <a:buNone/>
            </a:pPr>
            <a:r>
              <a:rPr b="0" lang="fr-FR" sz="1600" spc="-1" strike="noStrike">
                <a:solidFill>
                  <a:srgbClr val="000000"/>
                </a:solidFill>
                <a:latin typeface="Calibri"/>
              </a:rPr>
              <a:t>A tout moment, vous pouvez saisir le Préfet par une réclamation gracieuse faisant état de l’insuffisance ou de l’inadaptation des prescriptions prises dans son arrêté</a:t>
            </a:r>
            <a:endParaRPr b="0" lang="fr-FR" sz="1600" spc="-1" strike="noStrike">
              <a:latin typeface="Arial"/>
            </a:endParaRPr>
          </a:p>
        </p:txBody>
      </p:sp>
      <p:sp>
        <p:nvSpPr>
          <p:cNvPr id="2" name="PlaceHolder 1"/>
          <p:cNvSpPr>
            <a:spLocks noGrp="1"/>
          </p:cNvSpPr>
          <p:nvPr>
            <p:ph type="sldNum" idx="6"/>
          </p:nvPr>
        </p:nvSpPr>
        <p:spPr/>
        <p:txBody>
          <a:bodyPr/>
          <a:p>
            <a:fld id="{93DCE559-3170-4E3F-B61A-CAB310B0DF90}" type="slidenum">
              <a:t>32</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ZoneTexte 4"/>
          <p:cNvSpPr/>
          <p:nvPr/>
        </p:nvSpPr>
        <p:spPr>
          <a:xfrm>
            <a:off x="445320" y="526680"/>
            <a:ext cx="814716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2e75b6"/>
                </a:solidFill>
                <a:latin typeface="Calibri"/>
              </a:rPr>
              <a:t>Sur quels textes s’appuient les implantations photovoltaïques ?</a:t>
            </a:r>
            <a:endParaRPr b="0" lang="fr-FR" sz="2400" spc="-1" strike="noStrike">
              <a:latin typeface="Arial"/>
            </a:endParaRPr>
          </a:p>
        </p:txBody>
      </p:sp>
      <p:sp>
        <p:nvSpPr>
          <p:cNvPr id="92" name="ZoneTexte 7"/>
          <p:cNvSpPr/>
          <p:nvPr/>
        </p:nvSpPr>
        <p:spPr>
          <a:xfrm>
            <a:off x="285840" y="1386720"/>
            <a:ext cx="11719800" cy="42195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1" lang="fr-FR" sz="2800" spc="-1" strike="noStrike">
                <a:solidFill>
                  <a:srgbClr val="2f5597"/>
                </a:solidFill>
                <a:latin typeface="Calibri"/>
              </a:rPr>
              <a:t>A. </a:t>
            </a:r>
            <a:r>
              <a:rPr b="0" lang="fr-FR" sz="2400" spc="-1" strike="noStrike">
                <a:solidFill>
                  <a:srgbClr val="2f5597"/>
                </a:solidFill>
                <a:latin typeface="Calibri"/>
              </a:rPr>
              <a:t>Des textes fixant des objectifs quantitatifs </a:t>
            </a:r>
            <a:r>
              <a:rPr b="0" lang="fr-FR" sz="2000" spc="-1" strike="noStrike">
                <a:solidFill>
                  <a:srgbClr val="2f5597"/>
                </a:solidFill>
                <a:latin typeface="Calibri"/>
              </a:rPr>
              <a:t>(capacitaires, production)</a:t>
            </a:r>
            <a:r>
              <a:rPr b="0" lang="fr-FR" sz="2400" spc="-1" strike="noStrike">
                <a:solidFill>
                  <a:srgbClr val="2f5597"/>
                </a:solidFill>
                <a:latin typeface="Calibri"/>
              </a:rPr>
              <a:t> :</a:t>
            </a:r>
            <a:endParaRPr b="0" lang="fr-FR" sz="2400" spc="-1" strike="noStrike">
              <a:latin typeface="Arial"/>
            </a:endParaRPr>
          </a:p>
          <a:p>
            <a:pPr>
              <a:lnSpc>
                <a:spcPct val="100000"/>
              </a:lnSpc>
              <a:buNone/>
            </a:pPr>
            <a:endParaRPr b="0" lang="fr-FR" sz="2200" spc="-1" strike="noStrike">
              <a:latin typeface="Arial"/>
            </a:endParaRPr>
          </a:p>
          <a:p>
            <a:pPr marL="343080" indent="-160200">
              <a:lnSpc>
                <a:spcPct val="100000"/>
              </a:lnSpc>
              <a:buClr>
                <a:srgbClr val="000000"/>
              </a:buClr>
              <a:buFont typeface="StarSymbol"/>
              <a:buAutoNum type="arabicPeriod"/>
            </a:pPr>
            <a:r>
              <a:rPr b="1" lang="fr-FR" sz="2200" spc="-1" strike="noStrike">
                <a:solidFill>
                  <a:srgbClr val="000000"/>
                </a:solidFill>
                <a:latin typeface="Calibri"/>
              </a:rPr>
              <a:t>UE : </a:t>
            </a:r>
            <a:r>
              <a:rPr b="0" lang="fr-FR" sz="2200" spc="-1" strike="noStrike">
                <a:solidFill>
                  <a:srgbClr val="000000"/>
                </a:solidFill>
                <a:latin typeface="Calibri"/>
              </a:rPr>
              <a:t>Directive </a:t>
            </a:r>
            <a:r>
              <a:rPr b="1" lang="fr-FR" sz="2000" spc="-1" strike="noStrike">
                <a:solidFill>
                  <a:srgbClr val="c55a11"/>
                </a:solidFill>
                <a:latin typeface="Calibri"/>
              </a:rPr>
              <a:t>2023/2413 du 18 oct. 2023 </a:t>
            </a:r>
            <a:r>
              <a:rPr b="0" lang="fr-FR" sz="2200" spc="-1" strike="noStrike">
                <a:solidFill>
                  <a:srgbClr val="000000"/>
                </a:solidFill>
                <a:latin typeface="Calibri"/>
              </a:rPr>
              <a:t>dite </a:t>
            </a:r>
            <a:r>
              <a:rPr b="1" lang="fr-FR" sz="2200" spc="-1" strike="noStrike">
                <a:solidFill>
                  <a:srgbClr val="000000"/>
                </a:solidFill>
                <a:latin typeface="Calibri"/>
              </a:rPr>
              <a:t>RED III </a:t>
            </a:r>
            <a:r>
              <a:rPr b="0" lang="fr-FR" sz="2200" spc="-1" strike="noStrike">
                <a:solidFill>
                  <a:srgbClr val="000000"/>
                </a:solidFill>
                <a:latin typeface="Calibri"/>
              </a:rPr>
              <a:t>fixant des objectifs quantitatifs</a:t>
            </a:r>
            <a:r>
              <a:rPr b="1" lang="fr-FR" sz="2200" spc="-1" strike="noStrike">
                <a:solidFill>
                  <a:srgbClr val="c55a11"/>
                </a:solidFill>
                <a:latin typeface="Calibri"/>
              </a:rPr>
              <a:t> </a:t>
            </a:r>
            <a:r>
              <a:rPr b="0" lang="fr-FR" sz="2200" spc="-1" strike="noStrike">
                <a:solidFill>
                  <a:srgbClr val="000000"/>
                </a:solidFill>
                <a:latin typeface="Calibri"/>
              </a:rPr>
              <a:t>:</a:t>
            </a:r>
            <a:endParaRPr b="0" lang="fr-FR" sz="2200" spc="-1" strike="noStrike">
              <a:latin typeface="Arial"/>
            </a:endParaRPr>
          </a:p>
          <a:p>
            <a:pPr marL="343080" indent="-343080">
              <a:lnSpc>
                <a:spcPct val="100000"/>
              </a:lnSpc>
              <a:buNone/>
              <a:tabLst>
                <a:tab algn="l" pos="0"/>
              </a:tabLst>
            </a:pPr>
            <a:endParaRPr b="0" lang="fr-FR" sz="2400" spc="-1" strike="noStrike">
              <a:latin typeface="Arial"/>
            </a:endParaRPr>
          </a:p>
          <a:p>
            <a:pPr marL="343080" indent="-343080">
              <a:lnSpc>
                <a:spcPct val="100000"/>
              </a:lnSpc>
              <a:buNone/>
              <a:tabLst>
                <a:tab algn="l" pos="0"/>
              </a:tabLst>
            </a:pPr>
            <a:endParaRPr b="0" lang="fr-FR" sz="2000" spc="-1" strike="noStrike">
              <a:latin typeface="Arial"/>
            </a:endParaRPr>
          </a:p>
          <a:p>
            <a:pPr marL="343080" indent="-343080">
              <a:lnSpc>
                <a:spcPct val="100000"/>
              </a:lnSpc>
              <a:buNone/>
              <a:tabLst>
                <a:tab algn="l" pos="0"/>
              </a:tabLst>
            </a:pPr>
            <a:endParaRPr b="0" lang="fr-FR" sz="2000" spc="-1" strike="noStrike">
              <a:latin typeface="Arial"/>
            </a:endParaRPr>
          </a:p>
          <a:p>
            <a:pPr marL="343080" indent="-343080">
              <a:lnSpc>
                <a:spcPct val="100000"/>
              </a:lnSpc>
              <a:buNone/>
              <a:tabLst>
                <a:tab algn="l" pos="0"/>
              </a:tabLst>
            </a:pPr>
            <a:endParaRPr b="0" lang="fr-FR" sz="2000" spc="-1" strike="noStrike">
              <a:latin typeface="Arial"/>
            </a:endParaRPr>
          </a:p>
          <a:p>
            <a:pPr marL="343080" indent="-343080">
              <a:lnSpc>
                <a:spcPct val="100000"/>
              </a:lnSpc>
              <a:buNone/>
              <a:tabLst>
                <a:tab algn="l" pos="0"/>
              </a:tabLst>
            </a:pPr>
            <a:endParaRPr b="0" lang="fr-FR" sz="2400" spc="-1" strike="noStrike">
              <a:latin typeface="Arial"/>
            </a:endParaRPr>
          </a:p>
          <a:p>
            <a:pPr marL="343080" indent="-160200">
              <a:lnSpc>
                <a:spcPct val="100000"/>
              </a:lnSpc>
              <a:buNone/>
              <a:tabLst>
                <a:tab algn="l" pos="0"/>
              </a:tabLst>
            </a:pPr>
            <a:r>
              <a:rPr b="1" lang="fr-FR" sz="2200" spc="-1" strike="noStrike">
                <a:solidFill>
                  <a:srgbClr val="000000"/>
                </a:solidFill>
                <a:latin typeface="Calibri"/>
              </a:rPr>
              <a:t>2. France :</a:t>
            </a:r>
            <a:endParaRPr b="0" lang="fr-FR" sz="2200" spc="-1" strike="noStrike">
              <a:latin typeface="Arial"/>
            </a:endParaRPr>
          </a:p>
          <a:p>
            <a:pPr marL="363600" indent="-160200">
              <a:lnSpc>
                <a:spcPct val="100000"/>
              </a:lnSpc>
              <a:buClr>
                <a:srgbClr val="000000"/>
              </a:buClr>
              <a:buFont typeface="StarSymbol"/>
              <a:buChar char="-"/>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Loi de Transition Energétique N°2015-992 du 17.08.2015 puis la Loi Energie-Climat N°2019-1147 du 8 nov. 2019</a:t>
            </a:r>
            <a:endParaRPr b="0" lang="fr-FR" sz="1800" spc="-1" strike="noStrike">
              <a:latin typeface="Arial"/>
            </a:endParaRPr>
          </a:p>
          <a:p>
            <a:pPr marL="363600" indent="-160200">
              <a:lnSpc>
                <a:spcPct val="100000"/>
              </a:lnSpc>
              <a:buNone/>
              <a:tabLst>
                <a:tab algn="l" pos="0"/>
              </a:tabLst>
            </a:pPr>
            <a:r>
              <a:rPr b="0" lang="fr-FR" sz="1800" spc="-1" strike="noStrike">
                <a:solidFill>
                  <a:srgbClr val="000000"/>
                </a:solidFill>
                <a:latin typeface="Calibri"/>
              </a:rPr>
              <a:t>	</a:t>
            </a:r>
            <a:r>
              <a:rPr b="0" lang="fr-FR" sz="1800" spc="-1" strike="noStrike">
                <a:solidFill>
                  <a:srgbClr val="000000"/>
                </a:solidFill>
                <a:latin typeface="Calibri"/>
              </a:rPr>
              <a:t>	</a:t>
            </a:r>
            <a:r>
              <a:rPr b="0" lang="fr-FR" sz="1800" spc="-1" strike="noStrike">
                <a:solidFill>
                  <a:srgbClr val="000000"/>
                </a:solidFill>
                <a:latin typeface="Calibri"/>
              </a:rPr>
              <a:t>  </a:t>
            </a:r>
            <a:r>
              <a:rPr b="0" lang="fr-FR" sz="1800" spc="-1" strike="noStrike">
                <a:solidFill>
                  <a:srgbClr val="000000"/>
                </a:solidFill>
                <a:latin typeface="Wingdings"/>
              </a:rPr>
              <a:t></a:t>
            </a:r>
            <a:r>
              <a:rPr b="0" lang="fr-FR" sz="1800" spc="-1" strike="noStrike">
                <a:solidFill>
                  <a:srgbClr val="000000"/>
                </a:solidFill>
                <a:latin typeface="Calibri"/>
              </a:rPr>
              <a:t> </a:t>
            </a:r>
            <a:r>
              <a:rPr b="0" lang="fr-FR" sz="1800" spc="-1" strike="noStrike">
                <a:solidFill>
                  <a:srgbClr val="000000"/>
                </a:solidFill>
                <a:latin typeface="Calibri"/>
              </a:rPr>
              <a:t>mix électrique 2030 </a:t>
            </a:r>
            <a:r>
              <a:rPr b="1" lang="fr-FR" sz="1800" spc="-1" strike="noStrike">
                <a:solidFill>
                  <a:srgbClr val="c55a11"/>
                </a:solidFill>
                <a:latin typeface="Calibri"/>
              </a:rPr>
              <a:t>40% d’origine renouvelable</a:t>
            </a:r>
            <a:endParaRPr b="0" lang="fr-FR" sz="1800" spc="-1" strike="noStrike">
              <a:latin typeface="Arial"/>
            </a:endParaRPr>
          </a:p>
          <a:p>
            <a:pPr marL="363600" indent="-160200">
              <a:lnSpc>
                <a:spcPct val="100000"/>
              </a:lnSpc>
              <a:spcBef>
                <a:spcPts val="601"/>
              </a:spcBef>
              <a:buNone/>
              <a:tabLst>
                <a:tab algn="l" pos="0"/>
              </a:tabLst>
            </a:pPr>
            <a:r>
              <a:rPr b="0" lang="fr-FR" sz="1800" spc="-1" strike="noStrike">
                <a:solidFill>
                  <a:srgbClr val="000000"/>
                </a:solidFill>
                <a:latin typeface="Calibri"/>
              </a:rPr>
              <a:t>- Décret PPE 2020-456 du 21 avril 2020 portant programmation pluriannuelle de l’énergie 2020-2028</a:t>
            </a:r>
            <a:endParaRPr b="0" lang="fr-FR" sz="1800" spc="-1" strike="noStrike">
              <a:latin typeface="Arial"/>
            </a:endParaRPr>
          </a:p>
          <a:p>
            <a:pPr marL="343080" indent="-343080">
              <a:lnSpc>
                <a:spcPct val="100000"/>
              </a:lnSpc>
              <a:buNone/>
              <a:tabLst>
                <a:tab algn="l" pos="0"/>
              </a:tabLst>
            </a:pPr>
            <a:endParaRPr b="0" lang="fr-FR" sz="1000" spc="-1" strike="noStrike">
              <a:latin typeface="Arial"/>
            </a:endParaRPr>
          </a:p>
        </p:txBody>
      </p:sp>
      <p:sp>
        <p:nvSpPr>
          <p:cNvPr id="93" name="ZoneTexte 10"/>
          <p:cNvSpPr/>
          <p:nvPr/>
        </p:nvSpPr>
        <p:spPr>
          <a:xfrm>
            <a:off x="926280" y="2710440"/>
            <a:ext cx="9737640" cy="1217520"/>
          </a:xfrm>
          <a:prstGeom prst="rect">
            <a:avLst/>
          </a:prstGeom>
          <a:noFill/>
          <a:ln w="0">
            <a:solidFill>
              <a:srgbClr val="4472c4"/>
            </a:solidFill>
          </a:ln>
        </p:spPr>
        <p:style>
          <a:lnRef idx="0"/>
          <a:fillRef idx="0"/>
          <a:effectRef idx="0"/>
          <a:fontRef idx="minor"/>
        </p:style>
        <p:txBody>
          <a:bodyPr lIns="90000" rIns="90000" tIns="45000" bIns="45000" anchor="t">
            <a:spAutoFit/>
          </a:bodyPr>
          <a:p>
            <a:pPr>
              <a:lnSpc>
                <a:spcPct val="100000"/>
              </a:lnSpc>
              <a:buNone/>
            </a:pPr>
            <a:r>
              <a:rPr b="1" lang="fr-FR" sz="2000" spc="-1" strike="noStrike">
                <a:solidFill>
                  <a:srgbClr val="c55a11"/>
                </a:solidFill>
                <a:latin typeface="Calibri"/>
              </a:rPr>
              <a:t>--&gt; Trois objectifs </a:t>
            </a:r>
            <a:r>
              <a:rPr b="1" lang="fr-FR" sz="2000" spc="-1" strike="noStrike">
                <a:solidFill>
                  <a:srgbClr val="ff0000"/>
                </a:solidFill>
                <a:latin typeface="Calibri"/>
              </a:rPr>
              <a:t>pour 2030 :</a:t>
            </a:r>
            <a:endParaRPr b="0" lang="fr-FR" sz="2000" spc="-1" strike="noStrike">
              <a:latin typeface="Arial"/>
            </a:endParaRPr>
          </a:p>
          <a:p>
            <a:pPr marL="182520">
              <a:lnSpc>
                <a:spcPct val="100000"/>
              </a:lnSpc>
              <a:buNone/>
            </a:pPr>
            <a:r>
              <a:rPr b="1" lang="fr-FR" sz="1800" spc="-1" strike="noStrike">
                <a:solidFill>
                  <a:srgbClr val="c55a11"/>
                </a:solidFill>
                <a:latin typeface="Calibri"/>
              </a:rPr>
              <a:t>1. conso finale d’énergie : -20% par rapport à 2012</a:t>
            </a:r>
            <a:endParaRPr b="0" lang="fr-FR" sz="1800" spc="-1" strike="noStrike">
              <a:latin typeface="Arial"/>
            </a:endParaRPr>
          </a:p>
          <a:p>
            <a:pPr marL="182520">
              <a:lnSpc>
                <a:spcPct val="100000"/>
              </a:lnSpc>
              <a:buNone/>
            </a:pPr>
            <a:r>
              <a:rPr b="1" lang="fr-FR" sz="1800" spc="-1" strike="noStrike">
                <a:solidFill>
                  <a:srgbClr val="c55a11"/>
                </a:solidFill>
                <a:latin typeface="Calibri"/>
              </a:rPr>
              <a:t>2. conso finale d’énergie : renouvelables 45% </a:t>
            </a:r>
            <a:r>
              <a:rPr b="0" lang="fr-FR" sz="1700" spc="-1" strike="noStrike">
                <a:solidFill>
                  <a:srgbClr val="000000"/>
                </a:solidFill>
                <a:latin typeface="Calibri"/>
              </a:rPr>
              <a:t>(pour info, la France était décarbonée à 42% </a:t>
            </a:r>
            <a:r>
              <a:rPr b="0" lang="fr-FR" sz="1700" spc="-1" strike="noStrike" u="sng">
                <a:solidFill>
                  <a:srgbClr val="000000"/>
                </a:solidFill>
                <a:uFillTx/>
                <a:latin typeface="Calibri"/>
              </a:rPr>
              <a:t>dès 2020</a:t>
            </a:r>
            <a:r>
              <a:rPr b="0" lang="fr-FR" sz="1700" spc="-1" strike="noStrike">
                <a:solidFill>
                  <a:srgbClr val="000000"/>
                </a:solidFill>
                <a:latin typeface="Calibri"/>
              </a:rPr>
              <a:t>)</a:t>
            </a:r>
            <a:endParaRPr b="0" lang="fr-FR" sz="1700" spc="-1" strike="noStrike">
              <a:latin typeface="Arial"/>
            </a:endParaRPr>
          </a:p>
          <a:p>
            <a:pPr marL="182520">
              <a:lnSpc>
                <a:spcPct val="100000"/>
              </a:lnSpc>
              <a:buNone/>
            </a:pPr>
            <a:r>
              <a:rPr b="1" lang="fr-FR" sz="1800" spc="-1" strike="noStrike">
                <a:solidFill>
                  <a:srgbClr val="c55a11"/>
                </a:solidFill>
                <a:latin typeface="Calibri"/>
              </a:rPr>
              <a:t>3. émissions de CO² : -55% par rapport à 1990</a:t>
            </a:r>
            <a:endParaRPr b="0" lang="fr-FR" sz="1800" spc="-1" strike="noStrike">
              <a:latin typeface="Arial"/>
            </a:endParaRPr>
          </a:p>
        </p:txBody>
      </p:sp>
      <p:sp>
        <p:nvSpPr>
          <p:cNvPr id="2" name="PlaceHolder 1"/>
          <p:cNvSpPr>
            <a:spLocks noGrp="1"/>
          </p:cNvSpPr>
          <p:nvPr>
            <p:ph type="sldNum" idx="6"/>
          </p:nvPr>
        </p:nvSpPr>
        <p:spPr/>
        <p:txBody>
          <a:bodyPr/>
          <a:p>
            <a:fld id="{D305B556-F785-450D-BE3B-C9F01E73518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ZoneTexte 7"/>
          <p:cNvSpPr/>
          <p:nvPr/>
        </p:nvSpPr>
        <p:spPr>
          <a:xfrm>
            <a:off x="228960" y="611640"/>
            <a:ext cx="6788160" cy="3747240"/>
          </a:xfrm>
          <a:prstGeom prst="rect">
            <a:avLst/>
          </a:prstGeom>
          <a:noFill/>
          <a:ln w="0">
            <a:noFill/>
          </a:ln>
        </p:spPr>
        <p:style>
          <a:lnRef idx="0"/>
          <a:fillRef idx="0"/>
          <a:effectRef idx="0"/>
          <a:fontRef idx="minor"/>
        </p:style>
        <p:txBody>
          <a:bodyPr lIns="90000" rIns="90000" tIns="45000" bIns="45000" anchor="t">
            <a:spAutoFit/>
          </a:bodyPr>
          <a:p>
            <a:pPr marL="343080" indent="-343080">
              <a:lnSpc>
                <a:spcPct val="100000"/>
              </a:lnSpc>
              <a:spcAft>
                <a:spcPts val="1199"/>
              </a:spcAft>
              <a:buNone/>
              <a:tabLst>
                <a:tab algn="l" pos="0"/>
              </a:tabLst>
            </a:pPr>
            <a:r>
              <a:rPr b="1" lang="fr-FR" sz="2800" spc="-1" strike="noStrike">
                <a:solidFill>
                  <a:srgbClr val="2f5597"/>
                </a:solidFill>
                <a:latin typeface="Calibri"/>
              </a:rPr>
              <a:t>B. </a:t>
            </a:r>
            <a:r>
              <a:rPr b="0" lang="fr-FR" sz="2400" spc="-1" strike="noStrike">
                <a:solidFill>
                  <a:srgbClr val="2f5597"/>
                </a:solidFill>
                <a:latin typeface="Calibri"/>
              </a:rPr>
              <a:t>Des procédures règlementaires complexes :</a:t>
            </a:r>
            <a:endParaRPr b="0" lang="fr-FR" sz="2400" spc="-1" strike="noStrike">
              <a:latin typeface="Arial"/>
            </a:endParaRPr>
          </a:p>
          <a:p>
            <a:pPr marL="628560" indent="-179280">
              <a:lnSpc>
                <a:spcPct val="100000"/>
              </a:lnSpc>
              <a:spcAft>
                <a:spcPts val="1800"/>
              </a:spcAft>
              <a:buClr>
                <a:srgbClr val="000000"/>
              </a:buClr>
              <a:buFont typeface="StarSymbol"/>
              <a:buChar char="-"/>
              <a:tabLst>
                <a:tab algn="l" pos="0"/>
              </a:tabLst>
            </a:pPr>
            <a:r>
              <a:rPr b="0" lang="fr-FR" sz="1800" spc="-1" strike="noStrike">
                <a:solidFill>
                  <a:srgbClr val="000000"/>
                </a:solidFill>
                <a:latin typeface="Calibri"/>
              </a:rPr>
              <a:t>Code de l’Urbanisme : art. R 421-1, R 421-9, R 421-11, R 421-17</a:t>
            </a:r>
            <a:endParaRPr b="0" lang="fr-FR" sz="1800" spc="-1" strike="noStrike">
              <a:latin typeface="Arial"/>
            </a:endParaRPr>
          </a:p>
          <a:p>
            <a:pPr marL="628560" indent="-179280">
              <a:lnSpc>
                <a:spcPct val="100000"/>
              </a:lnSpc>
              <a:spcAft>
                <a:spcPts val="601"/>
              </a:spcAft>
              <a:buClr>
                <a:srgbClr val="000000"/>
              </a:buClr>
              <a:buFont typeface="StarSymbol"/>
              <a:buChar char="-"/>
              <a:tabLst>
                <a:tab algn="l" pos="0"/>
              </a:tabLst>
            </a:pPr>
            <a:r>
              <a:rPr b="0" lang="fr-FR" sz="1800" spc="-1" strike="noStrike">
                <a:solidFill>
                  <a:srgbClr val="000000"/>
                </a:solidFill>
                <a:latin typeface="Calibri"/>
              </a:rPr>
              <a:t>Code de l’environnement : art. R 122-2 </a:t>
            </a:r>
            <a:r>
              <a:rPr b="0" lang="fr-FR" sz="1600" spc="-1" strike="noStrike">
                <a:solidFill>
                  <a:srgbClr val="000000"/>
                </a:solidFill>
                <a:latin typeface="Calibri"/>
              </a:rPr>
              <a:t>(décret 01.07.2022)</a:t>
            </a:r>
            <a:endParaRPr b="0" lang="fr-FR" sz="1600" spc="-1" strike="noStrike">
              <a:latin typeface="Arial"/>
            </a:endParaRPr>
          </a:p>
          <a:p>
            <a:pPr marL="449280">
              <a:lnSpc>
                <a:spcPct val="100000"/>
              </a:lnSpc>
              <a:buNone/>
              <a:tabLst>
                <a:tab algn="l" pos="0"/>
              </a:tabLst>
            </a:pPr>
            <a:endParaRPr b="0" lang="fr-FR" sz="1000" spc="-1" strike="noStrike">
              <a:latin typeface="Arial"/>
            </a:endParaRPr>
          </a:p>
          <a:p>
            <a:pPr marL="628560" indent="-179280">
              <a:lnSpc>
                <a:spcPct val="100000"/>
              </a:lnSpc>
              <a:spcAft>
                <a:spcPts val="601"/>
              </a:spcAft>
              <a:buClr>
                <a:srgbClr val="000000"/>
              </a:buClr>
              <a:buFont typeface="StarSymbol"/>
              <a:buChar char="-"/>
              <a:tabLst>
                <a:tab algn="l" pos="0"/>
              </a:tabLst>
            </a:pPr>
            <a:r>
              <a:rPr b="0" lang="fr-FR" sz="1800" spc="-1" strike="noStrike">
                <a:solidFill>
                  <a:srgbClr val="000000"/>
                </a:solidFill>
                <a:latin typeface="Calibri"/>
              </a:rPr>
              <a:t>Loi N° 2023-175 du 10 mars 2023 créant des ZADER (zones d’accélération des énergies renouvelables)</a:t>
            </a:r>
            <a:endParaRPr b="0" lang="fr-FR" sz="1800" spc="-1" strike="noStrike">
              <a:latin typeface="Arial"/>
            </a:endParaRPr>
          </a:p>
          <a:p>
            <a:pPr marL="628560" indent="-179280">
              <a:lnSpc>
                <a:spcPct val="100000"/>
              </a:lnSpc>
              <a:spcAft>
                <a:spcPts val="601"/>
              </a:spcAft>
              <a:buClr>
                <a:srgbClr val="000000"/>
              </a:buClr>
              <a:buFont typeface="StarSymbol"/>
              <a:buChar char="-"/>
              <a:tabLst>
                <a:tab algn="l" pos="0"/>
              </a:tabLst>
            </a:pPr>
            <a:r>
              <a:rPr b="0" lang="fr-FR" sz="1800" spc="-1" strike="noStrike">
                <a:solidFill>
                  <a:srgbClr val="000000"/>
                </a:solidFill>
                <a:latin typeface="Calibri"/>
              </a:rPr>
              <a:t>Loi N° 2023-973 relative à l’industrie verte du 23 oct. 2023 : mise en parallèle de la consultation du public et de la phase d’instruction</a:t>
            </a:r>
            <a:endParaRPr b="0" lang="fr-FR" sz="1800" spc="-1" strike="noStrike">
              <a:latin typeface="Arial"/>
            </a:endParaRPr>
          </a:p>
          <a:p>
            <a:pPr marL="628560" indent="-179280">
              <a:lnSpc>
                <a:spcPct val="100000"/>
              </a:lnSpc>
              <a:buClr>
                <a:srgbClr val="000000"/>
              </a:buClr>
              <a:buFont typeface="StarSymbol"/>
              <a:buChar char="-"/>
              <a:tabLst>
                <a:tab algn="l" pos="0"/>
              </a:tabLst>
            </a:pPr>
            <a:r>
              <a:rPr b="0" lang="fr-FR" sz="1800" spc="-1" strike="noStrike">
                <a:solidFill>
                  <a:srgbClr val="000000"/>
                </a:solidFill>
                <a:latin typeface="Calibri"/>
              </a:rPr>
              <a:t>Décret du 8 avril 2024 et Arrêté du 5 juillet 2024 fixant un cadre spécifique pour le PV sur terrains agricoles</a:t>
            </a:r>
            <a:endParaRPr b="0" lang="fr-FR" sz="1800" spc="-1" strike="noStrike">
              <a:latin typeface="Arial"/>
            </a:endParaRPr>
          </a:p>
        </p:txBody>
      </p:sp>
      <p:sp>
        <p:nvSpPr>
          <p:cNvPr id="95" name="Connecteur droit avec flèche 5"/>
          <p:cNvSpPr/>
          <p:nvPr/>
        </p:nvSpPr>
        <p:spPr>
          <a:xfrm>
            <a:off x="7017840" y="1379160"/>
            <a:ext cx="815040" cy="360"/>
          </a:xfrm>
          <a:custGeom>
            <a:avLst/>
            <a:gdLst/>
            <a:ahLst/>
            <a:rect l="l" t="t" r="r" b="b"/>
            <a:pathLst>
              <a:path w="21600" h="21600">
                <a:moveTo>
                  <a:pt x="0" y="0"/>
                </a:moveTo>
                <a:lnTo>
                  <a:pt x="21600" y="21600"/>
                </a:lnTo>
              </a:path>
            </a:pathLst>
          </a:custGeom>
          <a:noFill/>
          <a:ln>
            <a:solidFill>
              <a:srgbClr val="4472c4"/>
            </a:solidFill>
            <a:tailEnd len="med" type="triangle" w="med"/>
          </a:ln>
        </p:spPr>
        <p:style>
          <a:lnRef idx="1">
            <a:schemeClr val="accent1"/>
          </a:lnRef>
          <a:fillRef idx="0">
            <a:schemeClr val="accent1"/>
          </a:fillRef>
          <a:effectRef idx="0">
            <a:schemeClr val="accent1"/>
          </a:effectRef>
          <a:fontRef idx="minor"/>
        </p:style>
      </p:sp>
      <p:sp>
        <p:nvSpPr>
          <p:cNvPr id="96" name="Connecteur droit avec flèche 6"/>
          <p:cNvSpPr/>
          <p:nvPr/>
        </p:nvSpPr>
        <p:spPr>
          <a:xfrm>
            <a:off x="6588000" y="1948680"/>
            <a:ext cx="1351440" cy="360"/>
          </a:xfrm>
          <a:custGeom>
            <a:avLst/>
            <a:gdLst/>
            <a:ahLst/>
            <a:rect l="l" t="t" r="r" b="b"/>
            <a:pathLst>
              <a:path w="21600" h="21600">
                <a:moveTo>
                  <a:pt x="0" y="0"/>
                </a:moveTo>
                <a:lnTo>
                  <a:pt x="21600" y="21600"/>
                </a:lnTo>
              </a:path>
            </a:pathLst>
          </a:custGeom>
          <a:noFill/>
          <a:ln>
            <a:solidFill>
              <a:srgbClr val="4472c4"/>
            </a:solidFill>
            <a:tailEnd len="med" type="triangle" w="med"/>
          </a:ln>
        </p:spPr>
        <p:style>
          <a:lnRef idx="1">
            <a:schemeClr val="accent1"/>
          </a:lnRef>
          <a:fillRef idx="0">
            <a:schemeClr val="accent1"/>
          </a:fillRef>
          <a:effectRef idx="0">
            <a:schemeClr val="accent1"/>
          </a:effectRef>
          <a:fontRef idx="minor"/>
        </p:style>
      </p:sp>
      <p:sp>
        <p:nvSpPr>
          <p:cNvPr id="97" name="ZoneTexte 8"/>
          <p:cNvSpPr/>
          <p:nvPr/>
        </p:nvSpPr>
        <p:spPr>
          <a:xfrm>
            <a:off x="7939800" y="919440"/>
            <a:ext cx="2032560" cy="819720"/>
          </a:xfrm>
          <a:prstGeom prst="rect">
            <a:avLst/>
          </a:prstGeom>
          <a:noFill/>
          <a:ln w="0">
            <a:solidFill>
              <a:srgbClr val="ed7d31"/>
            </a:solidFill>
          </a:ln>
        </p:spPr>
        <p:style>
          <a:lnRef idx="0"/>
          <a:fillRef idx="0"/>
          <a:effectRef idx="0"/>
          <a:fontRef idx="minor"/>
        </p:style>
        <p:txBody>
          <a:bodyPr lIns="90000" rIns="90000" tIns="45000" bIns="45000" anchor="t">
            <a:spAutoFit/>
          </a:bodyPr>
          <a:p>
            <a:pPr algn="ctr">
              <a:lnSpc>
                <a:spcPct val="100000"/>
              </a:lnSpc>
              <a:buNone/>
            </a:pPr>
            <a:r>
              <a:rPr b="1" lang="fr-FR" sz="1600" spc="-1" strike="noStrike">
                <a:solidFill>
                  <a:srgbClr val="c55a11"/>
                </a:solidFill>
                <a:latin typeface="Calibri"/>
              </a:rPr>
              <a:t>Déclaration préalable </a:t>
            </a:r>
            <a:endParaRPr b="0" lang="fr-FR" sz="1600" spc="-1" strike="noStrike">
              <a:latin typeface="Arial"/>
            </a:endParaRPr>
          </a:p>
          <a:p>
            <a:pPr algn="ctr">
              <a:lnSpc>
                <a:spcPct val="100000"/>
              </a:lnSpc>
              <a:buNone/>
            </a:pPr>
            <a:r>
              <a:rPr b="0" lang="fr-FR" sz="1600" spc="-1" strike="noStrike">
                <a:solidFill>
                  <a:srgbClr val="000000"/>
                </a:solidFill>
                <a:latin typeface="Calibri"/>
              </a:rPr>
              <a:t>ou </a:t>
            </a:r>
            <a:endParaRPr b="0" lang="fr-FR" sz="1600" spc="-1" strike="noStrike">
              <a:latin typeface="Arial"/>
            </a:endParaRPr>
          </a:p>
          <a:p>
            <a:pPr algn="ctr">
              <a:lnSpc>
                <a:spcPct val="100000"/>
              </a:lnSpc>
              <a:buNone/>
            </a:pPr>
            <a:r>
              <a:rPr b="1" lang="fr-FR" sz="1600" spc="-1" strike="noStrike">
                <a:solidFill>
                  <a:srgbClr val="c55a11"/>
                </a:solidFill>
                <a:latin typeface="Calibri"/>
              </a:rPr>
              <a:t>Permis de construire</a:t>
            </a:r>
            <a:endParaRPr b="0" lang="fr-FR" sz="1600" spc="-1" strike="noStrike">
              <a:latin typeface="Arial"/>
            </a:endParaRPr>
          </a:p>
        </p:txBody>
      </p:sp>
      <p:sp>
        <p:nvSpPr>
          <p:cNvPr id="98" name="ZoneTexte 9"/>
          <p:cNvSpPr/>
          <p:nvPr/>
        </p:nvSpPr>
        <p:spPr>
          <a:xfrm>
            <a:off x="8006040" y="1832760"/>
            <a:ext cx="1850040" cy="576360"/>
          </a:xfrm>
          <a:prstGeom prst="rect">
            <a:avLst/>
          </a:prstGeom>
          <a:noFill/>
          <a:ln w="0">
            <a:solidFill>
              <a:srgbClr val="ed7d31"/>
            </a:solidFill>
          </a:ln>
        </p:spPr>
        <p:style>
          <a:lnRef idx="0"/>
          <a:fillRef idx="0"/>
          <a:effectRef idx="0"/>
          <a:fontRef idx="minor"/>
        </p:style>
        <p:txBody>
          <a:bodyPr lIns="90000" rIns="90000" tIns="45000" bIns="45000" anchor="t">
            <a:spAutoFit/>
          </a:bodyPr>
          <a:p>
            <a:pPr algn="ctr">
              <a:lnSpc>
                <a:spcPct val="100000"/>
              </a:lnSpc>
              <a:buNone/>
            </a:pPr>
            <a:r>
              <a:rPr b="1" lang="fr-FR" sz="1600" spc="-1" strike="noStrike">
                <a:solidFill>
                  <a:srgbClr val="c55a11"/>
                </a:solidFill>
                <a:latin typeface="Calibri"/>
              </a:rPr>
              <a:t>Étude d’impact </a:t>
            </a:r>
            <a:endParaRPr b="0" lang="fr-FR" sz="1600" spc="-1" strike="noStrike">
              <a:latin typeface="Arial"/>
            </a:endParaRPr>
          </a:p>
          <a:p>
            <a:pPr algn="ctr">
              <a:lnSpc>
                <a:spcPct val="100000"/>
              </a:lnSpc>
              <a:buNone/>
            </a:pPr>
            <a:r>
              <a:rPr b="0" lang="fr-FR" sz="1600" spc="-1" strike="noStrike">
                <a:solidFill>
                  <a:srgbClr val="000000"/>
                </a:solidFill>
                <a:latin typeface="Calibri"/>
              </a:rPr>
              <a:t>ou pas</a:t>
            </a:r>
            <a:endParaRPr b="0" lang="fr-FR" sz="1600" spc="-1" strike="noStrike">
              <a:latin typeface="Arial"/>
            </a:endParaRPr>
          </a:p>
        </p:txBody>
      </p:sp>
      <p:sp>
        <p:nvSpPr>
          <p:cNvPr id="99" name="ZoneTexte 11"/>
          <p:cNvSpPr/>
          <p:nvPr/>
        </p:nvSpPr>
        <p:spPr>
          <a:xfrm>
            <a:off x="1162800" y="4672080"/>
            <a:ext cx="10025640" cy="1756080"/>
          </a:xfrm>
          <a:prstGeom prst="rect">
            <a:avLst/>
          </a:prstGeom>
          <a:noFill/>
          <a:ln w="0">
            <a:solidFill>
              <a:srgbClr val="ff0000"/>
            </a:solidFill>
          </a:ln>
        </p:spPr>
        <p:style>
          <a:lnRef idx="0"/>
          <a:fillRef idx="0"/>
          <a:effectRef idx="0"/>
          <a:fontRef idx="minor"/>
        </p:style>
        <p:txBody>
          <a:bodyPr lIns="90000" rIns="90000" tIns="45000" bIns="45000" anchor="t">
            <a:spAutoFit/>
          </a:bodyPr>
          <a:p>
            <a:pPr>
              <a:lnSpc>
                <a:spcPct val="100000"/>
              </a:lnSpc>
              <a:buNone/>
            </a:pPr>
            <a:r>
              <a:rPr b="0" lang="fr-FR" sz="1700" spc="-1" strike="noStrike">
                <a:solidFill>
                  <a:srgbClr val="000000"/>
                </a:solidFill>
                <a:latin typeface="Calibri"/>
              </a:rPr>
              <a:t>Ces procédures négligent la Charte de l’Environnement (loi constitutionnelle du 1</a:t>
            </a:r>
            <a:r>
              <a:rPr b="0" lang="fr-FR" sz="1700" spc="-1" strike="noStrike" baseline="30000">
                <a:solidFill>
                  <a:srgbClr val="000000"/>
                </a:solidFill>
                <a:latin typeface="Calibri"/>
              </a:rPr>
              <a:t>er</a:t>
            </a:r>
            <a:r>
              <a:rPr b="0" lang="fr-FR" sz="1700" spc="-1" strike="noStrike">
                <a:solidFill>
                  <a:srgbClr val="000000"/>
                </a:solidFill>
                <a:latin typeface="Calibri"/>
              </a:rPr>
              <a:t> mars 2005), et notamment :</a:t>
            </a:r>
            <a:endParaRPr b="0" lang="fr-FR" sz="1700" spc="-1" strike="noStrike">
              <a:latin typeface="Arial"/>
            </a:endParaRPr>
          </a:p>
          <a:p>
            <a:pPr marL="182520">
              <a:lnSpc>
                <a:spcPct val="100000"/>
              </a:lnSpc>
              <a:buNone/>
            </a:pPr>
            <a:r>
              <a:rPr b="0" lang="fr-FR" sz="1600" spc="-1" strike="noStrike">
                <a:solidFill>
                  <a:srgbClr val="000000"/>
                </a:solidFill>
                <a:latin typeface="Calibri"/>
              </a:rPr>
              <a:t> </a:t>
            </a:r>
            <a:r>
              <a:rPr b="0" lang="fr-FR" sz="1600" spc="-1" strike="noStrike">
                <a:solidFill>
                  <a:srgbClr val="000000"/>
                </a:solidFill>
                <a:latin typeface="Calibri"/>
              </a:rPr>
              <a:t>- son art. 1 : </a:t>
            </a:r>
            <a:r>
              <a:rPr b="0" lang="fr-FR" sz="1600" spc="-1" strike="noStrike">
                <a:solidFill>
                  <a:srgbClr val="333333"/>
                </a:solidFill>
                <a:latin typeface="Calibri"/>
              </a:rPr>
              <a:t>vivre dans un environnement équilibré et respectueux de la santé</a:t>
            </a:r>
            <a:endParaRPr b="0" lang="fr-FR" sz="1600" spc="-1" strike="noStrike">
              <a:latin typeface="Arial"/>
            </a:endParaRPr>
          </a:p>
          <a:p>
            <a:pPr marL="182520">
              <a:lnSpc>
                <a:spcPct val="100000"/>
              </a:lnSpc>
              <a:buNone/>
            </a:pPr>
            <a:r>
              <a:rPr b="0" lang="fr-FR" sz="1600" spc="-1" strike="noStrike">
                <a:solidFill>
                  <a:srgbClr val="000000"/>
                </a:solidFill>
                <a:latin typeface="Calibri"/>
              </a:rPr>
              <a:t> </a:t>
            </a:r>
            <a:r>
              <a:rPr b="0" lang="fr-FR" sz="1600" spc="-1" strike="noStrike">
                <a:solidFill>
                  <a:srgbClr val="000000"/>
                </a:solidFill>
                <a:latin typeface="Calibri"/>
              </a:rPr>
              <a:t>- son art. 5 : principe de précaution</a:t>
            </a:r>
            <a:endParaRPr b="0" lang="fr-FR" sz="1600" spc="-1" strike="noStrike">
              <a:latin typeface="Arial"/>
            </a:endParaRPr>
          </a:p>
          <a:p>
            <a:pPr marL="182520">
              <a:lnSpc>
                <a:spcPct val="100000"/>
              </a:lnSpc>
              <a:buNone/>
            </a:pPr>
            <a:r>
              <a:rPr b="0" lang="fr-FR" sz="1600" spc="-1" strike="noStrike">
                <a:solidFill>
                  <a:srgbClr val="000000"/>
                </a:solidFill>
                <a:latin typeface="Calibri"/>
              </a:rPr>
              <a:t> </a:t>
            </a:r>
            <a:r>
              <a:rPr b="0" lang="fr-FR" sz="1600" spc="-1" strike="noStrike">
                <a:solidFill>
                  <a:srgbClr val="000000"/>
                </a:solidFill>
                <a:latin typeface="Calibri"/>
              </a:rPr>
              <a:t>- son art. 7 : </a:t>
            </a:r>
            <a:r>
              <a:rPr b="0" lang="fr-FR" sz="1600" spc="-1" strike="noStrike">
                <a:solidFill>
                  <a:srgbClr val="333333"/>
                </a:solidFill>
                <a:latin typeface="Calibri"/>
              </a:rPr>
              <a:t>participer à l'élaboration des décisions publiques ayant une incidence sur l'environnement</a:t>
            </a:r>
            <a:endParaRPr b="0" lang="fr-FR" sz="1600" spc="-1" strike="noStrike">
              <a:latin typeface="Arial"/>
            </a:endParaRPr>
          </a:p>
          <a:p>
            <a:pPr>
              <a:lnSpc>
                <a:spcPct val="100000"/>
              </a:lnSpc>
              <a:buNone/>
            </a:pPr>
            <a:r>
              <a:rPr b="0" lang="fr-FR" sz="1100" spc="-1" strike="noStrike" u="sng">
                <a:solidFill>
                  <a:srgbClr val="0563c1"/>
                </a:solidFill>
                <a:uFillTx/>
                <a:latin typeface="Calibri"/>
                <a:hlinkClick r:id="rId1"/>
              </a:rPr>
              <a:t>https://www.legifrance.gouv.fr/Droit-francais/Constitution/Charte-de-l-environnement-de-2004</a:t>
            </a:r>
            <a:r>
              <a:rPr b="0" lang="fr-FR" sz="1100" spc="-1" strike="noStrike">
                <a:solidFill>
                  <a:srgbClr val="000000"/>
                </a:solidFill>
                <a:latin typeface="Calibri"/>
              </a:rPr>
              <a:t> </a:t>
            </a:r>
            <a:endParaRPr b="0" lang="fr-FR" sz="1100" spc="-1" strike="noStrike">
              <a:latin typeface="Arial"/>
            </a:endParaRPr>
          </a:p>
          <a:p>
            <a:pPr>
              <a:lnSpc>
                <a:spcPct val="100000"/>
              </a:lnSpc>
              <a:buNone/>
            </a:pPr>
            <a:endParaRPr b="0" lang="fr-FR" sz="700" spc="-1" strike="noStrike">
              <a:latin typeface="Arial"/>
            </a:endParaRPr>
          </a:p>
          <a:p>
            <a:pPr>
              <a:lnSpc>
                <a:spcPct val="100000"/>
              </a:lnSpc>
              <a:buNone/>
            </a:pPr>
            <a:r>
              <a:rPr b="0" lang="fr-FR" sz="1600" spc="-1" strike="noStrike">
                <a:solidFill>
                  <a:srgbClr val="333333"/>
                </a:solidFill>
                <a:latin typeface="Calibri"/>
              </a:rPr>
              <a:t>Elles ignorent la Déclaration de Lausanne du 20 oct. 2020 </a:t>
            </a:r>
            <a:r>
              <a:rPr b="0" lang="fr-FR" sz="1600" spc="-1" strike="noStrike">
                <a:solidFill>
                  <a:srgbClr val="000000"/>
                </a:solidFill>
                <a:latin typeface="Calibri"/>
              </a:rPr>
              <a:t>sur </a:t>
            </a:r>
            <a:r>
              <a:rPr b="1" i="1" lang="fr-FR" sz="1600" spc="-1" strike="noStrike">
                <a:solidFill>
                  <a:srgbClr val="000000"/>
                </a:solidFill>
                <a:latin typeface="Calibri"/>
              </a:rPr>
              <a:t>l’intégration du paysage dans les politiques sectorielles </a:t>
            </a:r>
            <a:endParaRPr b="0" lang="fr-FR" sz="1600" spc="-1" strike="noStrike">
              <a:latin typeface="Arial"/>
            </a:endParaRPr>
          </a:p>
          <a:p>
            <a:pPr>
              <a:lnSpc>
                <a:spcPct val="100000"/>
              </a:lnSpc>
              <a:buNone/>
            </a:pPr>
            <a:r>
              <a:rPr b="0" lang="fr-FR" sz="1050" spc="-1" strike="noStrike" u="sng">
                <a:solidFill>
                  <a:srgbClr val="0563c1"/>
                </a:solidFill>
                <a:uFillTx/>
                <a:latin typeface="Calibri"/>
                <a:hlinkClick r:id="rId2"/>
              </a:rPr>
              <a:t>https://www.coe.int/fr/web/landscape/-/lausanne-declaration-on-landscape-integration-in-sectoral-policies-</a:t>
            </a:r>
            <a:r>
              <a:rPr b="0" lang="fr-FR" sz="1050" spc="-1" strike="noStrike">
                <a:solidFill>
                  <a:srgbClr val="000000"/>
                </a:solidFill>
                <a:latin typeface="Calibri"/>
              </a:rPr>
              <a:t> </a:t>
            </a:r>
            <a:endParaRPr b="0" lang="fr-FR" sz="1050" spc="-1" strike="noStrike">
              <a:latin typeface="Arial"/>
            </a:endParaRPr>
          </a:p>
        </p:txBody>
      </p:sp>
      <p:sp>
        <p:nvSpPr>
          <p:cNvPr id="2" name="PlaceHolder 1"/>
          <p:cNvSpPr>
            <a:spLocks noGrp="1"/>
          </p:cNvSpPr>
          <p:nvPr>
            <p:ph type="sldNum" idx="6"/>
          </p:nvPr>
        </p:nvSpPr>
        <p:spPr/>
        <p:txBody>
          <a:bodyPr/>
          <a:p>
            <a:fld id="{B6938781-017F-49A7-95AD-3E5E95F441B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ZoneTexte 1"/>
          <p:cNvSpPr/>
          <p:nvPr/>
        </p:nvSpPr>
        <p:spPr>
          <a:xfrm>
            <a:off x="86040" y="78480"/>
            <a:ext cx="5181480" cy="516240"/>
          </a:xfrm>
          <a:prstGeom prst="rect">
            <a:avLst/>
          </a:prstGeom>
          <a:noFill/>
          <a:ln w="0">
            <a:solidFill>
              <a:srgbClr val="4472c4"/>
            </a:solidFill>
          </a:ln>
        </p:spPr>
        <p:style>
          <a:lnRef idx="0"/>
          <a:fillRef idx="0"/>
          <a:effectRef idx="0"/>
          <a:fontRef idx="minor"/>
        </p:style>
        <p:txBody>
          <a:bodyPr wrap="none" lIns="90000" rIns="90000" tIns="45000" bIns="45000" anchor="t">
            <a:spAutoFit/>
          </a:bodyPr>
          <a:p>
            <a:pPr>
              <a:lnSpc>
                <a:spcPct val="100000"/>
              </a:lnSpc>
              <a:buNone/>
            </a:pPr>
            <a:r>
              <a:rPr b="1" lang="fr-FR" sz="2800" spc="-1" strike="noStrike">
                <a:solidFill>
                  <a:srgbClr val="7030a0"/>
                </a:solidFill>
                <a:latin typeface="Calibri"/>
              </a:rPr>
              <a:t>Les régimes juridiques applicables</a:t>
            </a:r>
            <a:endParaRPr b="0" lang="fr-FR" sz="2800" spc="-1" strike="noStrike">
              <a:latin typeface="Arial"/>
            </a:endParaRPr>
          </a:p>
        </p:txBody>
      </p:sp>
      <p:pic>
        <p:nvPicPr>
          <p:cNvPr id="101" name="Image 11" descr=""/>
          <p:cNvPicPr/>
          <p:nvPr/>
        </p:nvPicPr>
        <p:blipFill>
          <a:blip r:embed="rId1"/>
          <a:srcRect l="2356" t="29328" r="29737" b="26115"/>
          <a:stretch/>
        </p:blipFill>
        <p:spPr>
          <a:xfrm>
            <a:off x="351720" y="1929960"/>
            <a:ext cx="11488320" cy="4240080"/>
          </a:xfrm>
          <a:prstGeom prst="rect">
            <a:avLst/>
          </a:prstGeom>
          <a:ln w="0">
            <a:noFill/>
          </a:ln>
        </p:spPr>
      </p:pic>
      <p:sp>
        <p:nvSpPr>
          <p:cNvPr id="102" name="ZoneTexte 12"/>
          <p:cNvSpPr/>
          <p:nvPr/>
        </p:nvSpPr>
        <p:spPr>
          <a:xfrm>
            <a:off x="1371600" y="750240"/>
            <a:ext cx="91209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800" spc="-1" strike="noStrike">
                <a:solidFill>
                  <a:srgbClr val="000000"/>
                </a:solidFill>
                <a:latin typeface="Wingdings"/>
              </a:rPr>
              <a:t></a:t>
            </a:r>
            <a:r>
              <a:rPr b="0" lang="fr-FR" sz="1800" spc="-1" strike="noStrike">
                <a:solidFill>
                  <a:srgbClr val="000000"/>
                </a:solidFill>
                <a:latin typeface="Calibri"/>
              </a:rPr>
              <a:t> </a:t>
            </a:r>
            <a:r>
              <a:rPr b="0" lang="fr-FR" sz="1800" spc="-1" strike="noStrike">
                <a:solidFill>
                  <a:srgbClr val="000000"/>
                </a:solidFill>
                <a:latin typeface="Calibri"/>
              </a:rPr>
              <a:t>Le porteur de projet doit-il déposer une déclaration préalable ou un permis de construire ?</a:t>
            </a:r>
            <a:endParaRPr b="0" lang="fr-FR" sz="1800" spc="-1" strike="noStrike">
              <a:latin typeface="Arial"/>
            </a:endParaRPr>
          </a:p>
        </p:txBody>
      </p:sp>
      <p:sp>
        <p:nvSpPr>
          <p:cNvPr id="103" name="ZoneTexte 13"/>
          <p:cNvSpPr/>
          <p:nvPr/>
        </p:nvSpPr>
        <p:spPr>
          <a:xfrm>
            <a:off x="1699200" y="1083240"/>
            <a:ext cx="78541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800" spc="-1" strike="noStrike">
                <a:solidFill>
                  <a:srgbClr val="000000"/>
                </a:solidFill>
                <a:latin typeface="Wingdings"/>
              </a:rPr>
              <a:t></a:t>
            </a:r>
            <a:r>
              <a:rPr b="0" lang="fr-FR" sz="1800" spc="-1" strike="noStrike">
                <a:solidFill>
                  <a:srgbClr val="000000"/>
                </a:solidFill>
                <a:latin typeface="Calibri"/>
              </a:rPr>
              <a:t> </a:t>
            </a:r>
            <a:r>
              <a:rPr b="0" lang="fr-FR" sz="1800" spc="-1" strike="noStrike">
                <a:solidFill>
                  <a:srgbClr val="000000"/>
                </a:solidFill>
                <a:latin typeface="Calibri"/>
              </a:rPr>
              <a:t>Doit-il réaliser une évaluation environnementale (ou étude d’impact) ou pas ?</a:t>
            </a:r>
            <a:endParaRPr b="0" lang="fr-FR" sz="1800" spc="-1" strike="noStrike">
              <a:latin typeface="Arial"/>
            </a:endParaRPr>
          </a:p>
        </p:txBody>
      </p:sp>
      <p:sp>
        <p:nvSpPr>
          <p:cNvPr id="104" name="ZoneTexte 14"/>
          <p:cNvSpPr/>
          <p:nvPr/>
        </p:nvSpPr>
        <p:spPr>
          <a:xfrm>
            <a:off x="223560" y="1455480"/>
            <a:ext cx="135288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fr-FR" sz="2000" spc="-1" strike="noStrike" u="sng">
                <a:solidFill>
                  <a:srgbClr val="000000"/>
                </a:solidFill>
                <a:uFillTx/>
                <a:latin typeface="Calibri"/>
              </a:rPr>
              <a:t>Réponses</a:t>
            </a:r>
            <a:r>
              <a:rPr b="0" lang="fr-FR" sz="2000" spc="-1" strike="noStrike">
                <a:solidFill>
                  <a:srgbClr val="000000"/>
                </a:solidFill>
                <a:latin typeface="Calibri"/>
              </a:rPr>
              <a:t> : </a:t>
            </a:r>
            <a:endParaRPr b="0" lang="fr-FR" sz="2000" spc="-1" strike="noStrike">
              <a:latin typeface="Arial"/>
            </a:endParaRPr>
          </a:p>
        </p:txBody>
      </p:sp>
      <p:sp>
        <p:nvSpPr>
          <p:cNvPr id="105" name="ZoneTexte 2"/>
          <p:cNvSpPr/>
          <p:nvPr/>
        </p:nvSpPr>
        <p:spPr>
          <a:xfrm>
            <a:off x="10942200" y="2512800"/>
            <a:ext cx="510120" cy="1406520"/>
          </a:xfrm>
          <a:prstGeom prst="rect">
            <a:avLst/>
          </a:prstGeom>
          <a:noFill/>
          <a:ln w="0">
            <a:solidFill>
              <a:srgbClr val="4472c4">
                <a:lumMod val="75000"/>
              </a:srgbClr>
            </a:solidFill>
          </a:ln>
        </p:spPr>
        <p:style>
          <a:lnRef idx="0"/>
          <a:fillRef idx="0"/>
          <a:effectRef idx="0"/>
          <a:fontRef idx="minor"/>
        </p:style>
        <p:txBody>
          <a:bodyPr wrap="none" lIns="90000" rIns="90000" tIns="45000" bIns="45000" anchor="t">
            <a:spAutoFit/>
          </a:bodyPr>
          <a:p>
            <a:pPr algn="ctr">
              <a:lnSpc>
                <a:spcPct val="100000"/>
              </a:lnSpc>
              <a:spcAft>
                <a:spcPts val="901"/>
              </a:spcAft>
              <a:buNone/>
            </a:pPr>
            <a:r>
              <a:rPr b="0" lang="fr-FR" sz="1600" spc="-1" strike="noStrike">
                <a:solidFill>
                  <a:srgbClr val="000000"/>
                </a:solidFill>
                <a:latin typeface="Calibri"/>
              </a:rPr>
              <a:t>pas </a:t>
            </a:r>
            <a:endParaRPr b="0" lang="fr-FR" sz="1600" spc="-1" strike="noStrike">
              <a:latin typeface="Arial"/>
            </a:endParaRPr>
          </a:p>
          <a:p>
            <a:pPr algn="ctr">
              <a:lnSpc>
                <a:spcPct val="100000"/>
              </a:lnSpc>
              <a:spcAft>
                <a:spcPts val="901"/>
              </a:spcAft>
              <a:buNone/>
            </a:pPr>
            <a:r>
              <a:rPr b="0" lang="fr-FR" sz="1600" spc="-1" strike="noStrike">
                <a:solidFill>
                  <a:srgbClr val="000000"/>
                </a:solidFill>
                <a:latin typeface="Calibri"/>
              </a:rPr>
              <a:t>de</a:t>
            </a:r>
            <a:endParaRPr b="0" lang="fr-FR" sz="1600" spc="-1" strike="noStrike">
              <a:latin typeface="Arial"/>
            </a:endParaRPr>
          </a:p>
          <a:p>
            <a:pPr algn="ctr">
              <a:lnSpc>
                <a:spcPct val="100000"/>
              </a:lnSpc>
              <a:spcAft>
                <a:spcPts val="901"/>
              </a:spcAft>
              <a:buNone/>
            </a:pPr>
            <a:r>
              <a:rPr b="0" lang="fr-FR" sz="1600" spc="-1" strike="noStrike">
                <a:solidFill>
                  <a:srgbClr val="000000"/>
                </a:solidFill>
                <a:latin typeface="Calibri"/>
              </a:rPr>
              <a:t>cas </a:t>
            </a:r>
            <a:endParaRPr b="0" lang="fr-FR" sz="1600" spc="-1" strike="noStrike">
              <a:latin typeface="Arial"/>
            </a:endParaRPr>
          </a:p>
          <a:p>
            <a:pPr algn="ctr">
              <a:lnSpc>
                <a:spcPct val="100000"/>
              </a:lnSpc>
              <a:spcAft>
                <a:spcPts val="901"/>
              </a:spcAft>
              <a:buNone/>
            </a:pPr>
            <a:r>
              <a:rPr b="0" lang="fr-FR" sz="1600" spc="-1" strike="noStrike">
                <a:solidFill>
                  <a:srgbClr val="000000"/>
                </a:solidFill>
                <a:latin typeface="Calibri"/>
              </a:rPr>
              <a:t>réel</a:t>
            </a:r>
            <a:endParaRPr b="0" lang="fr-FR" sz="1600" spc="-1" strike="noStrike">
              <a:latin typeface="Arial"/>
            </a:endParaRPr>
          </a:p>
        </p:txBody>
      </p:sp>
      <p:sp>
        <p:nvSpPr>
          <p:cNvPr id="2" name="PlaceHolder 1"/>
          <p:cNvSpPr>
            <a:spLocks noGrp="1"/>
          </p:cNvSpPr>
          <p:nvPr>
            <p:ph type="sldNum" idx="6"/>
          </p:nvPr>
        </p:nvSpPr>
        <p:spPr/>
        <p:txBody>
          <a:bodyPr/>
          <a:p>
            <a:fld id="{6C07B548-A8C6-486D-A49C-86F1B6830ED2}"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ZoneTexte 1"/>
          <p:cNvSpPr/>
          <p:nvPr/>
        </p:nvSpPr>
        <p:spPr>
          <a:xfrm>
            <a:off x="665640" y="1089720"/>
            <a:ext cx="11256120" cy="4325400"/>
          </a:xfrm>
          <a:prstGeom prst="rect">
            <a:avLst/>
          </a:prstGeom>
          <a:noFill/>
          <a:ln w="0">
            <a:noFill/>
          </a:ln>
        </p:spPr>
        <p:style>
          <a:lnRef idx="0"/>
          <a:fillRef idx="0"/>
          <a:effectRef idx="0"/>
          <a:fontRef idx="minor"/>
        </p:style>
        <p:txBody>
          <a:bodyPr lIns="90000" rIns="90000" tIns="45000" bIns="45000" anchor="t">
            <a:spAutoFit/>
          </a:bodyPr>
          <a:p>
            <a:pPr>
              <a:lnSpc>
                <a:spcPct val="100000"/>
              </a:lnSpc>
              <a:spcAft>
                <a:spcPts val="1199"/>
              </a:spcAft>
              <a:buNone/>
            </a:pPr>
            <a:r>
              <a:rPr b="1" lang="fr-FR" sz="2800" spc="-1" strike="noStrike">
                <a:solidFill>
                  <a:srgbClr val="2f5597"/>
                </a:solidFill>
                <a:latin typeface="Calibri"/>
              </a:rPr>
              <a:t>Conseils permanents face à un projet </a:t>
            </a:r>
            <a:r>
              <a:rPr b="1" lang="fr-FR" sz="2800" spc="-1" strike="noStrike">
                <a:solidFill>
                  <a:srgbClr val="ff0000"/>
                </a:solidFill>
                <a:latin typeface="Calibri"/>
              </a:rPr>
              <a:t>de type inacceptable </a:t>
            </a:r>
            <a:r>
              <a:rPr b="1" lang="fr-FR" sz="2800" spc="-1" strike="noStrike">
                <a:solidFill>
                  <a:srgbClr val="2f5597"/>
                </a:solidFill>
                <a:latin typeface="Calibri"/>
              </a:rPr>
              <a:t>: </a:t>
            </a:r>
            <a:endParaRPr b="0" lang="fr-FR" sz="2800" spc="-1" strike="noStrike">
              <a:latin typeface="Arial"/>
            </a:endParaRPr>
          </a:p>
          <a:p>
            <a:pPr marL="981000" indent="-353880">
              <a:lnSpc>
                <a:spcPct val="100000"/>
              </a:lnSpc>
              <a:spcAft>
                <a:spcPts val="601"/>
              </a:spcAft>
              <a:buClr>
                <a:srgbClr val="000000"/>
              </a:buClr>
              <a:buFont typeface="Calibri Light"/>
              <a:buAutoNum type="arabicPeriod"/>
            </a:pPr>
            <a:r>
              <a:rPr b="0" lang="fr-FR" sz="2200" spc="-1" strike="noStrike">
                <a:solidFill>
                  <a:srgbClr val="000000"/>
                </a:solidFill>
                <a:latin typeface="Calibri"/>
              </a:rPr>
              <a:t>Dès la phase amont et donc bien avant la phase de consultation du public, construire une opposition forte : mobiliser la population, les conseillers municipaux dans le doute, les communes environnantes.</a:t>
            </a:r>
            <a:endParaRPr b="0" lang="fr-FR" sz="2200" spc="-1" strike="noStrike">
              <a:latin typeface="Arial"/>
            </a:endParaRPr>
          </a:p>
          <a:p>
            <a:pPr marL="981000">
              <a:lnSpc>
                <a:spcPct val="100000"/>
              </a:lnSpc>
              <a:spcAft>
                <a:spcPts val="601"/>
              </a:spcAft>
              <a:buNone/>
            </a:pPr>
            <a:r>
              <a:rPr b="0" lang="fr-FR" sz="2200" spc="-1" strike="noStrike">
                <a:solidFill>
                  <a:srgbClr val="000000"/>
                </a:solidFill>
                <a:latin typeface="Calibri"/>
              </a:rPr>
              <a:t>S’il sent une résistance forte, l’opérateur ne déposera pas son projet.</a:t>
            </a:r>
            <a:endParaRPr b="0" lang="fr-FR" sz="2200" spc="-1" strike="noStrike">
              <a:latin typeface="Arial"/>
            </a:endParaRPr>
          </a:p>
          <a:p>
            <a:pPr marL="627120">
              <a:lnSpc>
                <a:spcPct val="100000"/>
              </a:lnSpc>
              <a:spcAft>
                <a:spcPts val="601"/>
              </a:spcAft>
              <a:buNone/>
            </a:pPr>
            <a:r>
              <a:rPr b="0" lang="fr-FR" sz="2200" spc="-1" strike="noStrike">
                <a:solidFill>
                  <a:srgbClr val="000000"/>
                </a:solidFill>
                <a:latin typeface="Calibri"/>
              </a:rPr>
              <a:t>2. Quelle que soit la phase du projet, maintenir l’émotion.</a:t>
            </a:r>
            <a:endParaRPr b="0" lang="fr-FR" sz="2200" spc="-1" strike="noStrike">
              <a:latin typeface="Arial"/>
            </a:endParaRPr>
          </a:p>
          <a:p>
            <a:pPr marL="981000">
              <a:lnSpc>
                <a:spcPct val="100000"/>
              </a:lnSpc>
              <a:spcAft>
                <a:spcPts val="601"/>
              </a:spcAft>
              <a:buNone/>
            </a:pPr>
            <a:r>
              <a:rPr b="0" lang="fr-FR" sz="2200" spc="-1" strike="noStrike">
                <a:solidFill>
                  <a:srgbClr val="000000"/>
                </a:solidFill>
                <a:latin typeface="Calibri"/>
              </a:rPr>
              <a:t>Occuper le terrain,  c’est occuper l’agenda public et donc éviter de laisser de trop  longues périodes sans actions, ce qui serait démobilisateur.</a:t>
            </a:r>
            <a:endParaRPr b="0" lang="fr-FR" sz="2200" spc="-1" strike="noStrike">
              <a:latin typeface="Arial"/>
            </a:endParaRPr>
          </a:p>
          <a:p>
            <a:pPr marL="892080" indent="-264960">
              <a:lnSpc>
                <a:spcPct val="100000"/>
              </a:lnSpc>
              <a:buNone/>
              <a:tabLst>
                <a:tab algn="l" pos="0"/>
              </a:tabLst>
            </a:pPr>
            <a:r>
              <a:rPr b="0" lang="fr-FR" sz="2200" spc="-1" strike="noStrike">
                <a:solidFill>
                  <a:srgbClr val="000000"/>
                </a:solidFill>
                <a:latin typeface="Calibri"/>
              </a:rPr>
              <a:t>3. Clarifier d’emblée qu’un projet de PV, c’est un combat de plusieurs années : il faudra donc faire vivre les solidarités </a:t>
            </a:r>
            <a:r>
              <a:rPr b="1" lang="fr-FR" sz="2200" spc="-1" strike="noStrike">
                <a:solidFill>
                  <a:srgbClr val="000000"/>
                </a:solidFill>
                <a:latin typeface="Calibri"/>
              </a:rPr>
              <a:t>dans la durée.</a:t>
            </a:r>
            <a:r>
              <a:rPr b="0" lang="fr-FR" sz="2200" spc="-1" strike="noStrike">
                <a:solidFill>
                  <a:srgbClr val="000000"/>
                </a:solidFill>
                <a:latin typeface="Calibri"/>
              </a:rPr>
              <a:t> </a:t>
            </a:r>
            <a:endParaRPr b="0" lang="fr-FR" sz="2200" spc="-1" strike="noStrike">
              <a:latin typeface="Arial"/>
            </a:endParaRPr>
          </a:p>
          <a:p>
            <a:pPr marL="892080" indent="-264960">
              <a:lnSpc>
                <a:spcPct val="100000"/>
              </a:lnSpc>
              <a:buNone/>
              <a:tabLst>
                <a:tab algn="l" pos="0"/>
              </a:tabLst>
            </a:pPr>
            <a:r>
              <a:rPr b="0" lang="fr-FR" sz="2200" spc="-1" strike="noStrike">
                <a:solidFill>
                  <a:srgbClr val="000000"/>
                </a:solidFill>
                <a:latin typeface="Calibri"/>
              </a:rPr>
              <a:t>    </a:t>
            </a:r>
            <a:r>
              <a:rPr b="0" lang="fr-FR" sz="2200" spc="-1" strike="noStrike">
                <a:solidFill>
                  <a:srgbClr val="000000"/>
                </a:solidFill>
                <a:latin typeface="Wingdings"/>
              </a:rPr>
              <a:t></a:t>
            </a:r>
            <a:r>
              <a:rPr b="0" lang="fr-FR" sz="2200" spc="-1" strike="noStrike">
                <a:solidFill>
                  <a:srgbClr val="000000"/>
                </a:solidFill>
                <a:latin typeface="Calibri"/>
              </a:rPr>
              <a:t> </a:t>
            </a:r>
            <a:r>
              <a:rPr b="0" lang="fr-FR" sz="2200" spc="-1" strike="noStrike">
                <a:solidFill>
                  <a:srgbClr val="000000"/>
                </a:solidFill>
                <a:latin typeface="Calibri"/>
              </a:rPr>
              <a:t>veiller tout au long du processus à préserver l’unité de l’association.</a:t>
            </a:r>
            <a:endParaRPr b="0" lang="fr-FR" sz="2200" spc="-1" strike="noStrike">
              <a:latin typeface="Arial"/>
            </a:endParaRPr>
          </a:p>
        </p:txBody>
      </p:sp>
      <p:sp>
        <p:nvSpPr>
          <p:cNvPr id="2" name="PlaceHolder 1"/>
          <p:cNvSpPr>
            <a:spLocks noGrp="1"/>
          </p:cNvSpPr>
          <p:nvPr>
            <p:ph type="sldNum" idx="3"/>
          </p:nvPr>
        </p:nvSpPr>
        <p:spPr/>
        <p:txBody>
          <a:bodyPr/>
          <a:p>
            <a:fld id="{D1651851-9DE1-4154-9C49-3EC18185D69F}"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ZoneTexte 1"/>
          <p:cNvSpPr/>
          <p:nvPr/>
        </p:nvSpPr>
        <p:spPr>
          <a:xfrm>
            <a:off x="787680" y="720720"/>
            <a:ext cx="4983120" cy="438768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000000"/>
                </a:solidFill>
                <a:latin typeface="Calibri"/>
              </a:rPr>
              <a:t>Sommaire :</a:t>
            </a:r>
            <a:endParaRPr b="0" lang="fr-FR" sz="2400" spc="-1" strike="noStrike">
              <a:latin typeface="Arial"/>
            </a:endParaRPr>
          </a:p>
          <a:p>
            <a:pPr>
              <a:lnSpc>
                <a:spcPct val="100000"/>
              </a:lnSpc>
              <a:buNone/>
            </a:pPr>
            <a:endParaRPr b="0" lang="fr-FR" sz="1800" spc="-1" strike="noStrike">
              <a:latin typeface="Arial"/>
            </a:endParaRPr>
          </a:p>
          <a:p>
            <a:pPr marL="539640">
              <a:lnSpc>
                <a:spcPct val="100000"/>
              </a:lnSpc>
              <a:buNone/>
            </a:pPr>
            <a:r>
              <a:rPr b="1" lang="fr-FR" sz="1800" spc="-1" strike="noStrike">
                <a:solidFill>
                  <a:srgbClr val="000000"/>
                </a:solidFill>
                <a:latin typeface="Calibri"/>
              </a:rPr>
              <a:t>La partie immergée de l’iceberg</a:t>
            </a:r>
            <a:endParaRPr b="0" lang="fr-FR" sz="1800" spc="-1" strike="noStrike">
              <a:latin typeface="Arial"/>
            </a:endParaRPr>
          </a:p>
          <a:p>
            <a:pPr marL="539640">
              <a:lnSpc>
                <a:spcPct val="100000"/>
              </a:lnSpc>
              <a:buNone/>
            </a:pPr>
            <a:endParaRPr b="0" lang="fr-FR" sz="2000" spc="-1" strike="noStrike">
              <a:latin typeface="Arial"/>
            </a:endParaRPr>
          </a:p>
          <a:p>
            <a:pPr marL="539640">
              <a:lnSpc>
                <a:spcPct val="100000"/>
              </a:lnSpc>
              <a:buNone/>
            </a:pPr>
            <a:r>
              <a:rPr b="1" lang="fr-FR" sz="2000" spc="-1" strike="noStrike">
                <a:solidFill>
                  <a:srgbClr val="000000"/>
                </a:solidFill>
                <a:latin typeface="Calibri"/>
              </a:rPr>
              <a:t>Une procédure en 5 phases :</a:t>
            </a:r>
            <a:endParaRPr b="0" lang="fr-FR" sz="2000" spc="-1" strike="noStrike">
              <a:latin typeface="Arial"/>
            </a:endParaRPr>
          </a:p>
          <a:p>
            <a:pPr marL="804960">
              <a:lnSpc>
                <a:spcPct val="100000"/>
              </a:lnSpc>
              <a:buNone/>
            </a:pPr>
            <a:r>
              <a:rPr b="0" lang="fr-FR" sz="1800" spc="-1" strike="noStrike">
                <a:solidFill>
                  <a:srgbClr val="000000"/>
                </a:solidFill>
                <a:latin typeface="Calibri"/>
              </a:rPr>
              <a:t>Phase amont</a:t>
            </a:r>
            <a:endParaRPr b="0" lang="fr-FR" sz="1800" spc="-1" strike="noStrike">
              <a:latin typeface="Arial"/>
            </a:endParaRPr>
          </a:p>
          <a:p>
            <a:pPr marL="804960">
              <a:lnSpc>
                <a:spcPct val="100000"/>
              </a:lnSpc>
              <a:buNone/>
            </a:pPr>
            <a:r>
              <a:rPr b="0" lang="fr-FR" sz="1800" spc="-1" strike="noStrike">
                <a:solidFill>
                  <a:srgbClr val="000000"/>
                </a:solidFill>
                <a:latin typeface="Calibri"/>
              </a:rPr>
              <a:t>Phase d’instruction</a:t>
            </a:r>
            <a:endParaRPr b="0" lang="fr-FR" sz="1800" spc="-1" strike="noStrike">
              <a:latin typeface="Arial"/>
            </a:endParaRPr>
          </a:p>
          <a:p>
            <a:pPr marL="804960">
              <a:lnSpc>
                <a:spcPct val="100000"/>
              </a:lnSpc>
              <a:buNone/>
            </a:pPr>
            <a:r>
              <a:rPr b="0" lang="fr-FR" sz="1800" spc="-1" strike="noStrike">
                <a:solidFill>
                  <a:srgbClr val="000000"/>
                </a:solidFill>
                <a:latin typeface="Calibri"/>
              </a:rPr>
              <a:t>Enquête publique</a:t>
            </a:r>
            <a:endParaRPr b="0" lang="fr-FR" sz="1800" spc="-1" strike="noStrike">
              <a:latin typeface="Arial"/>
            </a:endParaRPr>
          </a:p>
          <a:p>
            <a:pPr marL="804960">
              <a:lnSpc>
                <a:spcPct val="100000"/>
              </a:lnSpc>
              <a:buNone/>
            </a:pPr>
            <a:r>
              <a:rPr b="0" lang="fr-FR" sz="1800" spc="-1" strike="noStrike">
                <a:solidFill>
                  <a:srgbClr val="000000"/>
                </a:solidFill>
                <a:latin typeface="Calibri"/>
              </a:rPr>
              <a:t>Décision</a:t>
            </a:r>
            <a:endParaRPr b="0" lang="fr-FR" sz="1800" spc="-1" strike="noStrike">
              <a:latin typeface="Arial"/>
            </a:endParaRPr>
          </a:p>
          <a:p>
            <a:pPr marL="804960">
              <a:lnSpc>
                <a:spcPct val="100000"/>
              </a:lnSpc>
              <a:buNone/>
            </a:pPr>
            <a:r>
              <a:rPr b="0" lang="fr-FR" sz="1800" spc="-1" strike="noStrike">
                <a:solidFill>
                  <a:srgbClr val="000000"/>
                </a:solidFill>
                <a:latin typeface="Calibri"/>
              </a:rPr>
              <a:t>Phase de recours</a:t>
            </a:r>
            <a:endParaRPr b="0" lang="fr-FR" sz="1800" spc="-1" strike="noStrike">
              <a:latin typeface="Arial"/>
            </a:endParaRPr>
          </a:p>
          <a:p>
            <a:pPr marL="539640">
              <a:lnSpc>
                <a:spcPct val="100000"/>
              </a:lnSpc>
              <a:buNone/>
            </a:pPr>
            <a:endParaRPr b="0" lang="fr-FR" sz="1800" spc="-1" strike="noStrike">
              <a:latin typeface="Arial"/>
            </a:endParaRPr>
          </a:p>
          <a:p>
            <a:pPr marL="539640">
              <a:lnSpc>
                <a:spcPct val="100000"/>
              </a:lnSpc>
              <a:buNone/>
            </a:pPr>
            <a:r>
              <a:rPr b="1" lang="fr-FR" sz="2000" spc="-1" strike="noStrike">
                <a:solidFill>
                  <a:srgbClr val="000000"/>
                </a:solidFill>
                <a:latin typeface="Calibri"/>
              </a:rPr>
              <a:t>Et après </a:t>
            </a:r>
            <a:r>
              <a:rPr b="0" lang="fr-FR" sz="2000" spc="-1" strike="noStrike">
                <a:solidFill>
                  <a:srgbClr val="000000"/>
                </a:solidFill>
                <a:latin typeface="Calibri"/>
              </a:rPr>
              <a:t>(si le projet se fait malgré tout) </a:t>
            </a:r>
            <a:r>
              <a:rPr b="1" lang="fr-FR" sz="2000" spc="-1" strike="noStrike">
                <a:solidFill>
                  <a:srgbClr val="000000"/>
                </a:solidFill>
                <a:latin typeface="Calibri"/>
              </a:rPr>
              <a:t>?</a:t>
            </a:r>
            <a:endParaRPr b="0" lang="fr-FR" sz="2000" spc="-1" strike="noStrike">
              <a:latin typeface="Arial"/>
            </a:endParaRPr>
          </a:p>
          <a:p>
            <a:pPr marL="804960">
              <a:lnSpc>
                <a:spcPct val="100000"/>
              </a:lnSpc>
              <a:buNone/>
            </a:pPr>
            <a:r>
              <a:rPr b="0" lang="fr-FR" sz="1800" spc="-1" strike="noStrike">
                <a:solidFill>
                  <a:srgbClr val="000000"/>
                </a:solidFill>
                <a:latin typeface="Calibri"/>
              </a:rPr>
              <a:t>En phase chantier</a:t>
            </a:r>
            <a:endParaRPr b="0" lang="fr-FR" sz="1800" spc="-1" strike="noStrike">
              <a:latin typeface="Arial"/>
            </a:endParaRPr>
          </a:p>
          <a:p>
            <a:pPr marL="804960">
              <a:lnSpc>
                <a:spcPct val="100000"/>
              </a:lnSpc>
              <a:buNone/>
            </a:pPr>
            <a:r>
              <a:rPr b="0" lang="fr-FR" sz="1800" spc="-1" strike="noStrike">
                <a:solidFill>
                  <a:srgbClr val="000000"/>
                </a:solidFill>
                <a:latin typeface="Calibri"/>
              </a:rPr>
              <a:t>En exploitation</a:t>
            </a:r>
            <a:endParaRPr b="0" lang="fr-FR" sz="1800" spc="-1" strike="noStrike">
              <a:latin typeface="Arial"/>
            </a:endParaRPr>
          </a:p>
          <a:p>
            <a:pPr marL="804960">
              <a:lnSpc>
                <a:spcPct val="100000"/>
              </a:lnSpc>
              <a:buNone/>
            </a:pPr>
            <a:r>
              <a:rPr b="0" lang="fr-FR" sz="1800" spc="-1" strike="noStrike">
                <a:solidFill>
                  <a:srgbClr val="000000"/>
                </a:solidFill>
                <a:latin typeface="Calibri"/>
              </a:rPr>
              <a:t>En fin d’exploitation</a:t>
            </a:r>
            <a:endParaRPr b="0" lang="fr-FR" sz="1800" spc="-1" strike="noStrike">
              <a:latin typeface="Arial"/>
            </a:endParaRPr>
          </a:p>
        </p:txBody>
      </p:sp>
      <p:sp>
        <p:nvSpPr>
          <p:cNvPr id="2" name="PlaceHolder 1"/>
          <p:cNvSpPr>
            <a:spLocks noGrp="1"/>
          </p:cNvSpPr>
          <p:nvPr>
            <p:ph type="sldNum" idx="3"/>
          </p:nvPr>
        </p:nvSpPr>
        <p:spPr/>
        <p:txBody>
          <a:bodyPr/>
          <a:p>
            <a:fld id="{8622ED5D-62A8-40FD-A5D2-B673360C46F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 name="ZoneTexte 1"/>
          <p:cNvSpPr/>
          <p:nvPr/>
        </p:nvSpPr>
        <p:spPr>
          <a:xfrm>
            <a:off x="259920" y="236160"/>
            <a:ext cx="417852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i="1" lang="fr-FR" sz="2400" spc="-1" strike="noStrike">
                <a:solidFill>
                  <a:srgbClr val="2e75b6"/>
                </a:solidFill>
                <a:latin typeface="Calibri"/>
              </a:rPr>
              <a:t>La partie immergée de l’iceberg</a:t>
            </a:r>
            <a:endParaRPr b="0" lang="fr-FR" sz="2400" spc="-1" strike="noStrike">
              <a:latin typeface="Arial"/>
            </a:endParaRPr>
          </a:p>
        </p:txBody>
      </p:sp>
      <p:sp>
        <p:nvSpPr>
          <p:cNvPr id="109" name="ZoneTexte 3"/>
          <p:cNvSpPr/>
          <p:nvPr/>
        </p:nvSpPr>
        <p:spPr>
          <a:xfrm>
            <a:off x="878400" y="2599200"/>
            <a:ext cx="6096600" cy="424800"/>
          </a:xfrm>
          <a:prstGeom prst="rect">
            <a:avLst/>
          </a:prstGeom>
          <a:noFill/>
          <a:ln w="0">
            <a:noFill/>
          </a:ln>
        </p:spPr>
        <p:style>
          <a:lnRef idx="0"/>
          <a:fillRef idx="0"/>
          <a:effectRef idx="0"/>
          <a:fontRef idx="minor"/>
        </p:style>
        <p:txBody>
          <a:bodyPr wrap="none" lIns="90000" rIns="90000" tIns="45000" bIns="45000" anchor="t">
            <a:spAutoFit/>
          </a:bodyPr>
          <a:p>
            <a:pPr marL="363600">
              <a:lnSpc>
                <a:spcPct val="100000"/>
              </a:lnSpc>
              <a:buNone/>
            </a:pPr>
            <a:r>
              <a:rPr b="1" lang="fr-FR" sz="2200" spc="-1" strike="noStrike">
                <a:solidFill>
                  <a:srgbClr val="385623"/>
                </a:solidFill>
                <a:latin typeface="Calibri"/>
              </a:rPr>
              <a:t>(1) les maires et un minimum d’adjoints proches</a:t>
            </a:r>
            <a:endParaRPr b="0" lang="fr-FR" sz="2200" spc="-1" strike="noStrike">
              <a:latin typeface="Arial"/>
            </a:endParaRPr>
          </a:p>
        </p:txBody>
      </p:sp>
      <p:sp>
        <p:nvSpPr>
          <p:cNvPr id="110" name="ZoneTexte 5"/>
          <p:cNvSpPr/>
          <p:nvPr/>
        </p:nvSpPr>
        <p:spPr>
          <a:xfrm>
            <a:off x="610560" y="5185800"/>
            <a:ext cx="6235200" cy="424800"/>
          </a:xfrm>
          <a:prstGeom prst="rect">
            <a:avLst/>
          </a:prstGeom>
          <a:noFill/>
          <a:ln w="0">
            <a:noFill/>
          </a:ln>
        </p:spPr>
        <p:style>
          <a:lnRef idx="0"/>
          <a:fillRef idx="0"/>
          <a:effectRef idx="0"/>
          <a:fontRef idx="minor"/>
        </p:style>
        <p:txBody>
          <a:bodyPr wrap="none" lIns="90000" rIns="90000" tIns="45000" bIns="45000" anchor="t">
            <a:spAutoFit/>
          </a:bodyPr>
          <a:p>
            <a:pPr marL="820800" indent="-639720">
              <a:lnSpc>
                <a:spcPct val="100000"/>
              </a:lnSpc>
              <a:buNone/>
              <a:tabLst>
                <a:tab algn="l" pos="0"/>
              </a:tabLst>
            </a:pPr>
            <a:r>
              <a:rPr b="1" lang="fr-FR" sz="2200" spc="-1" strike="noStrike">
                <a:solidFill>
                  <a:srgbClr val="385623"/>
                </a:solidFill>
                <a:latin typeface="Calibri"/>
              </a:rPr>
              <a:t>(2) les propriétaires et leurs exploitants </a:t>
            </a:r>
            <a:endParaRPr b="0" lang="fr-FR" sz="2200" spc="-1" strike="noStrike">
              <a:latin typeface="Arial"/>
            </a:endParaRPr>
          </a:p>
        </p:txBody>
      </p:sp>
      <p:sp>
        <p:nvSpPr>
          <p:cNvPr id="111" name="ZoneTexte 7"/>
          <p:cNvSpPr/>
          <p:nvPr/>
        </p:nvSpPr>
        <p:spPr>
          <a:xfrm>
            <a:off x="493560" y="2042640"/>
            <a:ext cx="5122080" cy="4248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200" spc="-1" strike="noStrike">
                <a:solidFill>
                  <a:srgbClr val="385623"/>
                </a:solidFill>
                <a:latin typeface="Wingdings"/>
              </a:rPr>
              <a:t></a:t>
            </a:r>
            <a:r>
              <a:rPr b="1" lang="fr-FR" sz="2200" spc="-1" strike="noStrike">
                <a:solidFill>
                  <a:srgbClr val="385623"/>
                </a:solidFill>
                <a:latin typeface="Calibri"/>
              </a:rPr>
              <a:t> </a:t>
            </a:r>
            <a:r>
              <a:rPr b="1" lang="fr-FR" sz="2200" spc="-1" strike="noStrike">
                <a:solidFill>
                  <a:srgbClr val="385623"/>
                </a:solidFill>
                <a:latin typeface="Calibri"/>
              </a:rPr>
              <a:t>Les opérateurs ont deux grandes cibles :</a:t>
            </a:r>
            <a:endParaRPr b="0" lang="fr-FR" sz="2200" spc="-1" strike="noStrike">
              <a:latin typeface="Arial"/>
            </a:endParaRPr>
          </a:p>
        </p:txBody>
      </p:sp>
      <p:sp>
        <p:nvSpPr>
          <p:cNvPr id="112" name="ZoneTexte 8"/>
          <p:cNvSpPr/>
          <p:nvPr/>
        </p:nvSpPr>
        <p:spPr>
          <a:xfrm>
            <a:off x="413280" y="1123200"/>
            <a:ext cx="6359400" cy="45540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1" lang="fr-FR" sz="2400" spc="-1" strike="noStrike">
                <a:solidFill>
                  <a:srgbClr val="2e75b6"/>
                </a:solidFill>
                <a:latin typeface="Calibri"/>
              </a:rPr>
              <a:t>Les opérateurs mènent une prospection intense :</a:t>
            </a:r>
            <a:endParaRPr b="0" lang="fr-FR" sz="2400" spc="-1" strike="noStrike">
              <a:latin typeface="Arial"/>
            </a:endParaRPr>
          </a:p>
        </p:txBody>
      </p:sp>
      <p:sp>
        <p:nvSpPr>
          <p:cNvPr id="113" name="ZoneTexte 9"/>
          <p:cNvSpPr/>
          <p:nvPr/>
        </p:nvSpPr>
        <p:spPr>
          <a:xfrm>
            <a:off x="753480" y="3076200"/>
            <a:ext cx="10833840" cy="3945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fr-FR" sz="2000" spc="-1" strike="noStrike">
                <a:solidFill>
                  <a:srgbClr val="000000"/>
                </a:solidFill>
                <a:latin typeface="Calibri"/>
              </a:rPr>
              <a:t>1. ils essaient d’en obtenir un avis de principe favorable, qu’ils ne manqueront pas d’utiliser par la suite </a:t>
            </a:r>
            <a:endParaRPr b="0" lang="fr-FR" sz="2000" spc="-1" strike="noStrike">
              <a:latin typeface="Arial"/>
            </a:endParaRPr>
          </a:p>
        </p:txBody>
      </p:sp>
      <p:sp>
        <p:nvSpPr>
          <p:cNvPr id="114" name="ZoneTexte 10"/>
          <p:cNvSpPr/>
          <p:nvPr/>
        </p:nvSpPr>
        <p:spPr>
          <a:xfrm>
            <a:off x="717120" y="3516480"/>
            <a:ext cx="10678320" cy="6994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2000" spc="-1" strike="noStrike">
                <a:solidFill>
                  <a:srgbClr val="000000"/>
                </a:solidFill>
                <a:latin typeface="Calibri"/>
              </a:rPr>
              <a:t>2. Si le projet concerne des terrains communaux ou des sectionnaux, ils chercheront à obtenir une délibération du conseil municipal autorisant le maire à signer une promesse de bail</a:t>
            </a:r>
            <a:endParaRPr b="0" lang="fr-FR" sz="2000" spc="-1" strike="noStrike">
              <a:latin typeface="Arial"/>
            </a:endParaRPr>
          </a:p>
        </p:txBody>
      </p:sp>
      <p:sp>
        <p:nvSpPr>
          <p:cNvPr id="115" name="ZoneTexte 11"/>
          <p:cNvSpPr/>
          <p:nvPr/>
        </p:nvSpPr>
        <p:spPr>
          <a:xfrm>
            <a:off x="1164600" y="4272840"/>
            <a:ext cx="10161720" cy="63828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fr-FR" sz="1800" spc="-1" strike="noStrike">
                <a:solidFill>
                  <a:srgbClr val="000000"/>
                </a:solidFill>
                <a:latin typeface="Calibri"/>
              </a:rPr>
              <a:t>=&gt; si vous entendez parler de prospection photovoltaïque dans votre secteur,  regardez tout de suite s’il existe des parcelles de cette nature, et </a:t>
            </a:r>
            <a:r>
              <a:rPr b="1" lang="fr-FR" sz="1800" spc="-1" strike="noStrike">
                <a:solidFill>
                  <a:srgbClr val="ff0000"/>
                </a:solidFill>
                <a:latin typeface="Calibri"/>
              </a:rPr>
              <a:t>surveillez de près les ordres du jour du conseil municipal</a:t>
            </a:r>
            <a:endParaRPr b="0" lang="fr-FR" sz="1800" spc="-1" strike="noStrike">
              <a:latin typeface="Arial"/>
            </a:endParaRPr>
          </a:p>
        </p:txBody>
      </p:sp>
      <p:sp>
        <p:nvSpPr>
          <p:cNvPr id="116" name="ZoneTexte 12"/>
          <p:cNvSpPr/>
          <p:nvPr/>
        </p:nvSpPr>
        <p:spPr>
          <a:xfrm>
            <a:off x="5428800" y="5550120"/>
            <a:ext cx="27932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fr-FR" sz="1800" spc="-1" strike="noStrike">
                <a:solidFill>
                  <a:srgbClr val="2f5597"/>
                </a:solidFill>
                <a:latin typeface="Wingdings"/>
              </a:rPr>
              <a:t></a:t>
            </a:r>
            <a:r>
              <a:rPr b="0" lang="fr-FR" sz="1800" spc="-1" strike="noStrike">
                <a:solidFill>
                  <a:srgbClr val="2f5597"/>
                </a:solidFill>
                <a:latin typeface="Calibri"/>
              </a:rPr>
              <a:t> </a:t>
            </a:r>
            <a:r>
              <a:rPr b="0" lang="fr-FR" sz="1800" spc="-1" strike="noStrike">
                <a:solidFill>
                  <a:srgbClr val="2f5597"/>
                </a:solidFill>
                <a:latin typeface="Calibri"/>
              </a:rPr>
              <a:t>voir Zoom diapo suivante</a:t>
            </a:r>
            <a:endParaRPr b="0" lang="fr-FR" sz="1800" spc="-1" strike="noStrike">
              <a:latin typeface="Arial"/>
            </a:endParaRPr>
          </a:p>
        </p:txBody>
      </p:sp>
      <p:sp>
        <p:nvSpPr>
          <p:cNvPr id="2" name="PlaceHolder 1"/>
          <p:cNvSpPr>
            <a:spLocks noGrp="1"/>
          </p:cNvSpPr>
          <p:nvPr>
            <p:ph type="sldNum" idx="3"/>
          </p:nvPr>
        </p:nvSpPr>
        <p:spPr/>
        <p:txBody>
          <a:bodyPr/>
          <a:p>
            <a:fld id="{3207749F-A18D-4AC4-B252-0A42C1E33E56}"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9713</TotalTime>
  <Application>LibreOffice/7.3.5.2$Windows_X86_64 LibreOffice_project/184fe81b8c8c30d8b5082578aee2fed2ea847c01</Application>
  <AppVersion>15.0000</AppVersion>
  <Words>5649</Words>
  <Paragraphs>499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2020-09-04T16:06:21Z</dcterms:created>
  <dc:creator>Utilisateur</dc:creator>
  <dc:description/>
  <dc:language>fr-FR</dc:language>
  <cp:lastModifiedBy>Utilisateur</cp:lastModifiedBy>
  <dcterms:modified xsi:type="dcterms:W3CDTF">2025-08-25T08:58:39Z</dcterms:modified>
  <cp:revision>260</cp:revision>
  <dc:subject/>
  <dc:title>Présentation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Grand écran</vt:lpwstr>
  </property>
  <property fmtid="{D5CDD505-2E9C-101B-9397-08002B2CF9AE}" pid="3" name="Slides">
    <vt:i4>32</vt:i4>
  </property>
</Properties>
</file>